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7" r:id="rId2"/>
    <p:sldId id="622" r:id="rId3"/>
    <p:sldId id="623" r:id="rId4"/>
    <p:sldId id="626" r:id="rId5"/>
    <p:sldId id="627" r:id="rId6"/>
    <p:sldId id="629" r:id="rId7"/>
    <p:sldId id="665" r:id="rId8"/>
    <p:sldId id="647" r:id="rId9"/>
    <p:sldId id="653" r:id="rId10"/>
    <p:sldId id="651" r:id="rId11"/>
  </p:sldIdLst>
  <p:sldSz cx="9144000" cy="6858000" type="screen4x3"/>
  <p:notesSz cx="6881813" cy="9661525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3300"/>
    <a:srgbClr val="FF00FF"/>
    <a:srgbClr val="3399FF"/>
    <a:srgbClr val="FFCC99"/>
    <a:srgbClr val="993300"/>
    <a:srgbClr val="FFFFCC"/>
    <a:srgbClr val="FFFFFF"/>
    <a:srgbClr val="FF33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2010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19" cy="482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97378" y="0"/>
            <a:ext cx="2982819" cy="482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0A10CA-8292-4E6E-9C48-C7F5C2A021D3}" type="datetimeFigureOut">
              <a:rPr lang="sk-SK"/>
              <a:pPr>
                <a:defRPr/>
              </a:pPr>
              <a:t>2. 5. 2016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77138"/>
            <a:ext cx="2982819" cy="482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97378" y="9177138"/>
            <a:ext cx="2982819" cy="482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600B35-E23F-49D5-8DB1-C6E77590D8A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9303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19" cy="482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97378" y="0"/>
            <a:ext cx="2982819" cy="482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EADC3B-7245-449C-8DF4-C187CE4047CC}" type="datetimeFigureOut">
              <a:rPr lang="sk-SK"/>
              <a:pPr>
                <a:defRPr/>
              </a:pPr>
              <a:t>2. 5. 2016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027113" y="725488"/>
            <a:ext cx="4827587" cy="3621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8344" y="4589341"/>
            <a:ext cx="5505127" cy="43471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177138"/>
            <a:ext cx="2982819" cy="482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97378" y="9177138"/>
            <a:ext cx="2982819" cy="482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C650A8-2AE3-48D8-8787-7E9DC510B0E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719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C650A8-2AE3-48D8-8787-7E9DC510B0E7}" type="slidenum">
              <a:rPr lang="sk-SK" smtClean="0"/>
              <a:pPr>
                <a:defRPr/>
              </a:pPr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218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372D05-7335-44CE-988B-626B8BD30AC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429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4F14FF-39C7-43C1-96BB-AFD13327E69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511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79BC381-5CAB-4C05-9DEC-EDC5D077E7B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0136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ext a dva obje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BDF241-D088-4C87-9ACB-5F301720FBF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6715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F96D0E-43E1-4C2B-8FBE-89C7C3E6ADD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482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A799AFD-F3D8-428E-97D9-9E1C57494E0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523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FE53952-175D-4444-AE5C-2644306CB11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697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DC842DD-0DDB-40F3-B96F-37F9B19DA08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47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E3640B7-BB57-48D8-9A02-29AAFA23E9A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774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BBD53A-5AA4-4D8B-891F-1825915056E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630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07E80B-FEC6-4FAF-8E5B-828E31A63E0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108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F4E2494-C5D5-4990-87F8-02259882EC4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206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70DBFF9-FC8C-4D8C-97AB-34F608FC200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47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štýly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9B244-CCC3-487A-847F-061FCC065A1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embed/aiz36cxDeXQ?rel=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k-SK" altLang="sk-SK" dirty="0" smtClean="0"/>
              <a:t>Fyzika 2.- prednáška 11.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altLang="sk-SK" b="1" dirty="0" smtClean="0">
                <a:solidFill>
                  <a:srgbClr val="C00000"/>
                </a:solidFill>
              </a:rPr>
              <a:t>RNDr.  Z. </a:t>
            </a:r>
            <a:r>
              <a:rPr lang="sk-SK" altLang="sk-SK" b="1" dirty="0" err="1" smtClean="0">
                <a:solidFill>
                  <a:srgbClr val="C00000"/>
                </a:solidFill>
              </a:rPr>
              <a:t>Gibová</a:t>
            </a:r>
            <a:r>
              <a:rPr lang="sk-SK" altLang="sk-SK" b="1" dirty="0" smtClean="0">
                <a:solidFill>
                  <a:srgbClr val="C00000"/>
                </a:solidFill>
              </a:rPr>
              <a:t>, PhD.</a:t>
            </a:r>
          </a:p>
          <a:p>
            <a:pPr eaLnBrk="1" hangingPunct="1"/>
            <a:endParaRPr lang="sk-SK" altLang="sk-SK" dirty="0" smtClean="0">
              <a:hlinkClick r:id="rId3"/>
            </a:endParaRPr>
          </a:p>
          <a:p>
            <a:pPr eaLnBrk="1" hangingPunct="1"/>
            <a:endParaRPr lang="sk-SK" altLang="sk-SK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79512" y="332656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2. </a:t>
            </a:r>
            <a:r>
              <a:rPr lang="sk-SK" altLang="sk-SK" dirty="0">
                <a:solidFill>
                  <a:srgbClr val="FF0000"/>
                </a:solidFill>
              </a:rPr>
              <a:t>Maxwellova rovnica 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5"/>
          <a:stretch/>
        </p:blipFill>
        <p:spPr bwMode="auto">
          <a:xfrm>
            <a:off x="1259632" y="1052737"/>
            <a:ext cx="2232248" cy="2051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3" descr="data:image/png;base64,iVBORw0KGgoAAAANSUhEUgAAAVUAAACUCAMAAAAUEUq5AAABtlBMVEX///9QUP8AAABPT0/s7OzY2Nidnf/p6emampr4+P/u7v/q6v/x8fFUVFT09P/V1f+2tv8AAP/c3P/39/d8fP9zc/+/v//AwMBiYv/m5v/R0dGCgv+Vlf+Kiv+Njf+np6e2trZDQ0OBgYH/p6dsbP/h4eHKysqnp/+goP9bW/+bm5uIiIjX1//Gxv//zc26uv+vr//Ozv9ERP+urq5VVf89PT1dXV2MjP//T09vb29sbGxlZf9DQ/94eP9wcP84OP8lJSX/7OwgICD/wsI5OU//rKz/cHD/h4f/enohIU//W1v/0NAvLy8uLk8fH/////cAAEr/lJSkpJm8vLH/4eFJLy/ZMzNNTUPjIF/eeab/PDY/P2snJ/RCQu4xMXxfX48QELqRkYV8fG99fbavPbBra4B2ROPvkKb/TjYkJHtNTbXOF3u9vel2dr0fH5swMMsMDBvjaGiWbm4AAJnAMJfAnOKEAsPsYoBfANnqy+LJMI3/oJeVldoQEE+hodNoaNx5ecnpF08hIReqX8n4X2sAAMZTU8w0NJr0L0kTE4CRkawAAGM+PpEAAN2NjbY2Nqw5OcGqqr6LM896AAAdVElEQVR4nO1dh3vjyHUfggQBkmARQRJiBcATwAJy2akjKVHNW3yn3GZ3L7bjcnE7J07sNMdxkku5xE5z4ov9H+fNAARBNFZJu/fp9+kTUeZNeZh5896bhtBhcJqMHiimR1hQq4UfOgvvNCI6UP4ssMTw+KOjoXHd75ph3kGEj+85wXYO0D4+IZidWl+lOyeJZbhFkBqheNeYO+u27imleSaTOe+mAF3X9+2229MeoSgDbTZ9p9nbE+lsZoli6eKoaFzfUbYjsWiiCK06EQVsEL55OYqPbc8wbaIUCJzh37vI5A6I4fK0+obMKpHi6Uika0fmLc62LtXS+DZ2iKSj3W49UzzfKi5KQxTr8S5TzFRS3d4BcrYHIl2MTLFYzJTc3iczObfHJUJBaPeRaPnGcbmd27YFSLe8eB3yfp/ItWvHx+5S5B6Qnc0ybQzvIIZMVaaT6dTxktCez2bnuyQeS9f65V0IUZWKC+tDtfvz/P0K2kQ6j2XQFgKoSSGN8ozuLNAP59PbyLNavVTZsZkysojG0gYBI6elevi+lIN0uB4uVbb7jNyY5UdeooygVSlBvBvGmrzoJXcurgBfdyJvFrbXmrkKtkMj3C+1eltbfjQV1JR1gaLJVqVfXxtXpHe8PpAPmiPEB7WNg6fP2vl9kluLXnLW3035HFzy6mYFSfZnSd+mXSvtxVPEUhM2WN2Gohsu7pWiL3rl2s7loQZIpXy63RXUa2VPvqYvtm8oq2AYRVnbbFYRyQdq+yXqiYvaHg2BkoCr3MbB87Uz1+ex3L1IORe0a3egwubCjT2omWtZFSh6K5pG2KmvJSoPpkSiXt1Hf9wJrXlqL81NkQRJ2o6p0Na7c5sMj2T3yQTa1xCtH7S2JtKlh7GME5W0VX2K7abzm0ju24jDB2RrtPJQsgyhSsXSNaU620dwbOJknvnoKJM9MR8Mt48tsD2JF873q6j7VbDE0phNbNT+Y2lAPmt4cSx9XqkfaASOLirLJwuH9kke02zinmkfSqwn5ntGEOnn9vJNzRcftbu2tyiFw+ESRsW9IrRrrvZnpEKIMPGaBGKHsl+L26tT3bAV9W7/qLa42UGW5BeVve8brAyVLp1MJn0aVqfrV5YIEKeHgYCvwr8DN9yQ3nz4rGS4V/vtVnKJVrp0lDYfpBfDRlvoaWGjJN5CrZ1sBA5mVMYCw6RnqygfJpm1za4HKA0BAQ9TduYui/qYJgvEa9t1zuik3O0CeL+HyeeOeu3Uo2M8UF317fVy5XK5BthZl43UgbpSLvsLBqNepytuLxMXqYMMKawi1rlws4uTB7JbPdWPBJr3O/n8bt+Ox1jcxPL5dP8s4d0PGKO0kYpLQfN35vcoutSVQ1mtHnU13zmZ7dod8jc3zzBubq4sT7MnnlleyOCUy1jNgQSdC6IZ57ND6avuRZ2Hd1DIF3hx85T83tw8X3neq524duA9UzC7sPA+uRrZV8k00XLrCM59mus6PP2m5eb991beRc7d4rWMD1QcPWL7rjx0qGtvGZHTw9ntLr3ePl6G925Wbp+8Wn3tIsbzVuMs7FBae4E7GWRuBey6SSl7wKlvMef45x4y+7MntgcfrkoBFzU2u9rFnzg6kXojba3C3PUl+aEnu2SQoJV2DFalw4edgONslrnUrnHd3DgePbEKgfSp/bXD+ZcolRydFlibpWVFGhTgHx+nthpEsSYAVq+tyPlS6dAtIl+yy65OyevDNVk/iH/11xBAWqG4emWqWMAwe3y1klMZzbvokq10Bgw2cslpLxHSZGo7rqZ04kYgkE07Cjc7vYOZYrG23WxthT0MnVuF9obytSv8P7hKcvXMuCg7Z2GFe+4a/rn7uFag0Rh2f/Jpr/dTCvAGYXd5fBy8Ho+p4JSixlPqchyk4qPRWOOtdL1k/bx1dNxouGlOrW7/jqYE9PqOwdvAMNd29olBxxMLrp67hnn+MXTlvWOHJZ9v95NeUcVqZQ/jMfnnP6nVUn9BUX9ZKpf/8WfA2tchxL1GzGsVvXnDoNdvXoqv0RsVgmbKOkqzo1wn5d7EM+XDjgCsoht2qG+dGuTb9tSXqy+uXMPUvlE57ToVuEzY15kZi5X7XbcpvV/H/yLUJRWNpT+NNIbf+vZw+MnZ8Y/7jT/9bqPxrW8ff+eTi37/YhjoR/M6opEE1HJnTAkw+aJ3OxUgEr1I2cuQgBxhJ1UqkgDgJ3En3VKHeK5zVQ+DKSLpPlAnfxVztPNI9yy6vt21T8q5jq0+K038vyAi+BUkLGbhboBUCb18zaCQRtj+dfTaMYq2KuWiqU795F7GQHInHr1/7iSbzc5rnU7uK7lOxxqm113aI8SkyulhOp05JiktX1iRyp1sOJ6ZSHVq87klRZqaSPAzIjf4f7NAfuGPge6LpZEkEHb7zQjKn8wruc69zVxL5TJOfXGBpMHVXCa7wPnRt8vm9S9/eJ6dG2E6Vu1olavpk8x2qlsikusH+u0Y8fS8fIndNiJWrlCVgarLElZqcDkGnjf1p6Gqi6wKHydieuMrR/YwHndBJFLqh2N5r0RJ6ybygAAdF9Pm3a+QLiacUsIQuCBRYuF+abf1D91iudzFbkl80yRzUyaczlVNQdUQkeeYq5jBUG2NuqqKg9fkon0+7x41HB3F/aFVLIe77hNZHDUgXzT7nA+8wuhcTde64XJxL8WwjV3ooCAd/+dv8W0VFFcG11U3rgpvCAnz5vv/MWwACRmweOCp67F2rzR0Ue9cdACzN/HhKvTBw1KvfTD3c5OBbvDik0Zg+O9fpPOf/gT+Wson6bT0g/Tvfp1utdJf/PNPfkYGe4aN/zZEWn94/JascTsOBOaQyZZZwxwcS5g5fd8lDCZNnwQa/3WAvLAsv5hATZOJsm/w7Vdq4c9/Woe/+rfq4fpX8R0elfyX8uk/62FfWkywPdybB0akFF6MF3edMrNbMjs3k6skTG0xWBzGNvf7aG9UaWW6WJeicxXrVTgxWsR6FZq8JHegZQHeFBRjinJoR3fBfaCF5ym0+8N/ws2qv1D90mcWi5NwLtwPkDD9HiZorbzbCyzWPxdzuS1cDRLdVQBWTnlypxKuDtS3matcNd68tNzrdbU11OfczC6OsjNj/s3sX+Fq2DLDIDH+b+aap/25qmji8uYd5yqvcUixrqGwydV0quyUAIsw3HLu9QEkAKeOTHOJJvbVJlxVJWbzqez3BaYKWbXO9XVqVqby6eAqs6wlB+AqMqTAEptwlZ68fUyFXE2llcngPt6Vu+WqyjhSN3ur10h94+itGPuCmvShJ/3uA4FlLHcPxlXxOsRYhlTA9Iz97nexfPT3G4Hf/t8Q/oY/HgaG+h1oqWf97/w6pnussOafaB8dPdx0Ugdw67dy0slVb331oFwtcBo2pfD4N0apXK58/nmlXAbblXv9knn9EuGViVADQq9xsDdq9LcVw7taq3U/OprVOt23RV1lRtBbWSWTg6v1ykKw2riqMNyh5WoRz/aqYau1hxMlEgDnTvcD4G4JKwfYYuU0XvmeQRWF4MlW/eTo6OjORsG3AzPWgivyycbVzknL7K0+/mwljHA9NRcKvWcfed0SSeBKP3BmM3h1rjq8K1XdD0Db5GomjIc8Av1UK+k5AvEQyCeT6a+k4d/M3JEDWtbQvPnGMHDaMsKsujFeXHlEuQkqxERz4QThKseGUKFJ3FcywldYJcD11s7VBXLEUnwLtmeJmnOV679XX5n526qFlxXoAzxca4QxpkQbb3bn6llgmE97eHwJV4nXWkbcBDv9iPsKc9elrlrRSrf6gZNd83QA4G0UMmRePVlu4vCd5otmtXxqTAbAYaKEIo/N2w768D071SaItlMNjxmLEbJC/osvevXG8effnR9/+pv5p7+ZZf/3O7Offnd2fPI/57/JzoblXlsHzmCk167ZNKvIsNFu3/duLLl2rgEmqK2eOHqr9nJy0sLlb5e9x7/84bzX3nIks5MpOSZCYZwXAadkN4cf/KCL5YL6GqHXCv990L5ofaxQ/B6or8ofpbo6SkCRPaq7eHa73UrmHje1yBSL3a7bMIiNY71KZylBX3720i0MQq+uUK1bKxY37oIjsYucbXOUaDRR6wcCjUQMoGtzugTA1hTPTRRR4LkxzylTnuOwmbWUAECSaFQCjYuP8M4myBZtPXAf9TUaaQTOos5RUZyDaCQYiSbqfdfeKjD8sx/12wkSZjXzujs7FoUuuJzYwB0PtWv1QSzVzZ5n7bVqwVUkTKormGBzcFWuRs9TKFfJZ8/Pa45VkCd11z1ODodot5t1TuJMkK2L6ufn55mvZs6zlu64Xc5ZuHRzg6D0OMx51rI/knUwMD/PdNasacrNbCuNurNKzq2dmlx1hb236hndfjIXntkmJ6RTjTscb83Nyjm7sVyfnZwU8S5b+pYyjt4qV7SwVZ+6SsLoe3nhTbqSf7JK0WnPj72nNiTOVpmeSF94dSn+y9UdOsAylkjSsVq+tPPMcn+kYxcpZI06ke+A0txb3RPOabFaSfQpQZYwmPizHwX6rZVB2wgqz90XHETqtkmDiZLrEgwMSdMkr3cAReZ93tYrtvQjlTtQYdv101VZhqcDudjNzlHpFZCZlqucJ2pV+DRcX9HjE+XTukury/ZsVcZnNaiMfGdSVGlfd3WkaIs52jv4uo62bfFP7KLjvqMENY774Q++Bu9Xy/pMtwDyvfrFalS9sp1jLgvZfZY/BP1nfQX954Shc0f58p7NYidEh6s6T+J898/2YrXdmdMsMS5sjWxeXKmZEZe5rD5cXVNX13HVZb5665DOQvsas0Rpn3HzV9Yp669erdiqLRtbYyv71kRd9hLzmTukyLJfd7WGq66rqw+5kN0+/Se/19r0q49fmNfPP7Y5AOxrKaI9C59tEkJH57i9xTfmb24+NC65oPfeOon23N0i8V+gvDkSzuUw+3EV+PrBB09ubm6ePPvgY/srZ657ZvFyHk7lbul8I3fz0xcvXjx/+vS9D9cF7J177u5SO5CTsOecrhsp7T1T9imG87Hb4inTgZLxqpOJaKc/B1vTS6O8urr65vvvv38Dv1fI35UDdm+5X/PeKbR3IL+2606/xT23t3BFJHHhVkUiixwU/WZhJbKZTBisNZda+wTqqPXeMVtWRxusvXomk/WtMQfay8Lj40TnNd8dDHZIKBX2WM+42JBw7ZfMY3MNb6s8s6pAN2bdjA717/JNG11thmlSC/PQN5eHqaue4rnXLh0fbpgnc1zLeX2l/MKc2qgHJqZe2txeN3bzh7rzlwynNobRfDqf/gX27uZri00iemjjPcP32dPLAt+S4GGeXN5/H5iE7/fHpQv3A75rANILxW6HJYn5v/3jUgWjVD4yUKqUfv435VLldAfHaedAo7Br60cHZ7mO4Z7LdNl9E6guoQHitQvETK4mth/zeLKUoclWKx070hf9P3u5dUwErrrdXcUTwWPFSbNF2dxa+ZTl04TNQElMtEnsS0XORR/xx81qf183l94922mg7PRgs5a9NjvxQdf0WpNtaxpHfdNzvcs2o5YP296OrbbePrH8iFcv7GE3QPlwTta9lxr3wrW9JoavyLLexRZquIcKRbDeFnDkw3Ujlh2xdauz0++rgdm63ZKnrmDHjZ+6/57DrPNH2nWUbnekDhvdtijZmx0YqBsR+tXUrSXA/OBDV7n5w52jkco4BRBe+rm+Mfoy1VxOsxGipcYdmJK2/TrvD4lOx704uUx3TXfs2/zRh6/83q4i3c3e0TEyp247Sd050kVv4dM+bfhJJv+aip75DVmtoOS2Y/GhEC3u6f3bAcM1w2+5ftbr6Ik1THXZp8QN6Xzg7I6FX/7sLH9/6xFj7f4GDuLEKbbqXF7Y/Sc2bMJVfNDEvdSkcjh8x5M4DNTqpU09br1krx+Y2Z+uqav88zUS4CwwbCXv61CuaDLVv/uT1c76Pfv49BpEwHgrJS3278dreiMvuZoAwzsTGB5weGpT9Psb2u/bI9LrdZ0VbzOk67Uadk/pO9x95qbkR81+54lTQ+iVK5XTUq1Wf6gVwrVa7bRycJkTKVZKtf225CeLUip4ntzFN9yOWuyaTg28DsEIgLdsCAT6NbIByz6p7w/IwVmggQ5zQCTEEj0LzGP5A+6j+tnfzfWjFnMWtJNHWX1+1z/8fa47Mw5jfFjb0YljfEAkZNLP4+E2JXMJXMQSFO3wG0gsVsWkLOi0j+YdcvXzX3TepjVrDvQgj7VzDHfDNlpxbFKHkctikiwu4d1sbeSmBqTOFk3r6rnz7VsH/aTFinnSYmyJaD551IkubjoLp3VKP6Dx7rL08StHPx+16IVPNzME3ibgifYLlEtHZ+XFTeYeV9/5rovhn++zFunhkT6+44PMPOGz3vD5M+93j/CFdyN/taXL+hEWeDhRn77/brf+B8bN8w+fOPEO9lNvFa7ec8MjUx/xiEc84jDY/NTSR2wMXtv0iN1HbAHu7dtj7R2HQvP6NhZfJoTIarLJgzVBlW02ef81be8gBH292PqT7u8IDFKo0Jpd999B6GuG9R36HgChich+Cbkqi0FcT6vM2pB3Ai3EXX75JAC6VRBbQGSrrodAc8Rq4wf7pneGuLHr2UOqjG/hPqt7AtqeqD6cBCBQvnRWgDSZFhYnpDziYOCwFS4Ja8M9YltID6VYfalReOgMPOIRj3jEIx7xiEc84hF3BX4SlGns1bc9Z6rYxSiNDA8DG5SJWswxU/2BJusHicqXMj0ejXzHrviNjhtXVfITMs474vUol66bkJ4yr7+f8MtYBWJbChJqKrS0SVIraOp+DMEw++mmkxkm+CBDbeBz4fEJymwBVe0RaSPg6kAwDrZRF5lVNb1Qoko2s0e643zgbYjgAm8wBMSYwxmiwVWHK9x4QRsnKWlLfhtBpaa6Nh07aHPcfWpw9Rby68nVAsWzG4zUV0kYkQ453HmLrerJi8vb6eK5XrYQt3BW4yKJ3sXBrzdwalmGM4w9UZ1VwmD3IifLKd+LoDsMNC1HMhfHcinLSxfE+U3cg3pOJYGZVCccErWpGSEeDAsi89gSvspbKZDZrg2usiOZ4gbylGcpQaMGsjTiB/EJr1EyI8TJYRvMSJQVNhhCqhxUECPLKj0WZAlijovo9nbclJAoQybi6FZWERDjD06P+ZGEz9cSRsJUolDzEjIgXmp4C8gCH4Sn+Hy1gZ7DIItEEUEmuNBIDI4o5pLiyObbE2UC2ccvIHFZoSHKAoiauMBcy9qU4TVZ42kWUXKIZ+MsUqrVCZRWi5PqMKhiYhSKa0ZpSTwbcTUk81C3J+PlGxtXzc2sF0HwuWYWrhbwZweBQU65jSvXKuJGYlXDNe9aZHH9Eq5pRClQ1SSkjsh2o2KwCbdiFbhdkNBYCFURp6IxLUIZCDGUYEJDVDJOXRrjyIIIPpw+qiMxtwO4Z6viLWNkgpsMIBPNqgppQTTkcCg2yCsyOYsL5w7oKPESRzllRfhKDDfiJAHRDC1i8SxMxbHAyDxIVygPqcnVOM+xPNRfXIVxaXECG9ZVDZ8NVrB4v+xclWxcnRh1dyEB8HhEYSRoIIPhMo57F0XhyBa4ii694pgYajg/EuI6g0D+AFcHioIlgCDoYojC/YFOTJKLLzYfHev76U5um0ayaIIjZQV9n+0BFkPAPHokVIkYYcnRa+QQkyY+f4PkLo5JSJQTGujw6cch0tsp11hgC6yiYA5CPGOjzPgjawz2to71ZOmRuoarRGwKImEeG7JyFZ+uBZxdMNM4i3nBVTxhhTa5D98UOKKEJkjCRQgSDuJzAxUUD3FjIyjhKnBCRkwQMdMxj7k6wREzvCrRAq6rvAJhRgtihKUo4QN0qPSID+KzlKbGWSXQPCY4Rkhc4fVPy/BQginSmQdZHxtFVJpo8ULF53WSKEm2gIkarqsMp4g4TmgTIY5hMSshc02cb3qC2yU8wGUGSh7iWTddh9aqVWAc36wCe+IySB+9DjK3WGyyVfhEeGCsWgVBhBksUlC+AhqMNc3ojNmqRqPQ5US7Vq615rXCs9DYKAjbxC8olhcxMdQlqiBSNEsxt1X4DWqaxl1rCsUyWpXlVXkQD5JMwDu1WuUIMcRBaZQgUAKWE5eMAP9EqgkUBQgjATFNiQqmJ9yD37EcorTmrUbhiqsrg5PL0PSWi5MX1zzFaoMCJUGUdLUKzXwq3lY5FighDAgduNS4yS03HnGcRrKN6KmGz5gqwAukUlBxcTzrOkaOIb0az0CDY0LmFD8+FCJPEenCGfyGvAqFeMTDX0h/RD5AiDyHnxCD8GtMzWFieAH3egDEhXj4A3qOQVxT5bjQhNxDDnAYiIFkAp5BcjqxHi2ExHlDvP7PoMBhIDJ4RehJSXhkZILByS7UlRD+019wU47j1CbHYTq4hygW8YVIMSFd3giO3xGuijzhSWhRLr2UbyNUUZLueAxD0lx66gEk66MHuoEdv50sdENBEO54tE1y1Swh2S3HTgThcYbuIx7xiPuG9WThkFUIeesfnNEDWGWfEZo3dQsvYqMHdo9d8U94Ayh70h8IVl8RbcmQMPKi4EZ6l8Fa1WlBZ9bYOK286dWr4HMgAeql20uVaNGC6PZuM9Cs6Rd7WDRp18ec98RWTWdZgXBVWVGxBgZHPImNo5541wmexlN1a7aa31dSwabemIz3OXtydyiCYvrxVNBBQAIwAo0KakhV+TiiBYZcEpNCUM1gYKYqEAyMQFXgxYnKcyq25iE4NsHhGehd8Bcq0EgltZ9n4BKBCg+RhLBOJvBxpNdvmhcQZ6ppceLSDRFzC4KT0+EgVj0BCI4pCgIo/zx+h/OKFEVF9K3K04xAsreIBBk6lZmA4CQW4ipwQDjs9EGalUTFqFeCKGmhkco1hUFBuA0NZCi3PFDgUhphrmoCaViSJLBQuxlREGngKiVx7FQaBwcixRdEiWWAq9cSP6nyY3YqD8TqgLSE8WgAIiEYHEi3SIF4mhILFUqT4LNQrKSx0mIGX5CVcPUhbgsIziqoMBCaYLEOxMuqxGqShjPKcnJcajKhJmRCuxYHQuFW0ihxIKGmAOJjrOFIIF5SCxYJwGsWEzercUzMYGIpKDU1pB24xnKha8HwNFfBIgQZq1BjWUIT7NWIEzNmgnRn1JgngrMaHF8jkaavxyOBr2K3Od1EmClTfgCND+oq8RuC6a+oLFKb+uQ8FR8AHcLSYYqTw0I3iFPkp8YZRguBYfjZCFclEac+GI1vFTyAMlXQOAQBeF6lOHEAYSATssBMsTMnjvggjvx2PB6jOA/BNBrHjpCZAM9LFD53uqosiUFyYMfSYbkaYjV1wVXsg0ADVZ/3KUiQx8sqFg2qpJeYnxBBQdxzTRqfNIy4y6qqDxUNsG9Rd+bJxK8yBt5gYTDQuYonP2sMdvISnxNOi7idoLzBlSO34BefvEu4igeGpsYlZjCnO/OUqkQcVcAYkeQL14Ag8VNO9aIEDT+lPt6xSICe0GPIEFTYJTE3MZxihwQU81Y1ilQNIRFJBezfxUKR+AOx2Oea1yQsS+6gSsKViLlKq3wVP6NFlsZcxc48QYFLzC1lrGF/HDCGmLb0NQcRC+QLqlQTKpdEScB4lrZxFeLDA5mklYCaAFEAV0G6D8j3JFzVOIZCIJ+hwTQRyFTSmOJqyPBTIk2PT6kaQ0eLBOKoAHSCyuMejRDjEgxoqOiXBxWsBXmq3i7GrSayyo1GSJJxg2c5xI4GSJaZxVTwkXEs1lguhOQRGsgsmo7gUmZuFXnEFUYTpMkDNIJLeUqqyUhm4K08wl1SE48NjPClDMIU8bfYdczc0kgasYORKI4GLGEsL8vcwtmuSmTESJMlEutooo6qwkiTZFYMBnHEkAkNMkGPR4osaSO1OlKBHuEwIxZxt6RcywQg5aoYjAcLskkM+YDgyh6anCdY3y+l98fbwrbcaYM2ZqXQVWhzaPhwIIJrc8VrD1R9nTrV6g5M5YPS6oPg+jZmsT/08XY0uj24E49vjsdxd/XcxP8DTwlBAkj06/UAAAAASUVORK5CYII="/>
          <p:cNvSpPr>
            <a:spLocks noChangeAspect="1" noChangeArrowheads="1"/>
          </p:cNvSpPr>
          <p:nvPr/>
        </p:nvSpPr>
        <p:spPr bwMode="auto">
          <a:xfrm>
            <a:off x="155575" y="-922338"/>
            <a:ext cx="44196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24" b="33624"/>
          <a:stretch/>
        </p:blipFill>
        <p:spPr bwMode="auto">
          <a:xfrm>
            <a:off x="5076056" y="980728"/>
            <a:ext cx="254813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lokTextu 5"/>
          <p:cNvSpPr txBox="1">
            <a:spLocks noChangeArrowheads="1"/>
          </p:cNvSpPr>
          <p:nvPr/>
        </p:nvSpPr>
        <p:spPr bwMode="auto">
          <a:xfrm>
            <a:off x="179512" y="3596823"/>
            <a:ext cx="889191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 b="1" dirty="0">
                <a:solidFill>
                  <a:srgbClr val="CC3300"/>
                </a:solidFill>
              </a:rPr>
              <a:t>Magnetické indukčné čiary </a:t>
            </a:r>
            <a:r>
              <a:rPr lang="sk-SK" altLang="sk-SK" sz="1800" dirty="0"/>
              <a:t>– sú </a:t>
            </a:r>
            <a:r>
              <a:rPr lang="sk-SK" altLang="sk-SK" sz="1800" dirty="0" smtClean="0"/>
              <a:t>uzavreté krivky</a:t>
            </a:r>
            <a:r>
              <a:rPr lang="sk-SK" altLang="sk-SK" sz="18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 b="1" dirty="0">
                <a:solidFill>
                  <a:srgbClr val="CC3300"/>
                </a:solidFill>
              </a:rPr>
              <a:t>Tok vektora magnetickej indukcie </a:t>
            </a:r>
            <a:r>
              <a:rPr lang="sk-SK" altLang="sk-SK" sz="1800" dirty="0"/>
              <a:t>je </a:t>
            </a:r>
            <a:r>
              <a:rPr lang="sk-SK" altLang="sk-SK" sz="1800" dirty="0" smtClean="0"/>
              <a:t>vždy nulový </a:t>
            </a:r>
            <a:r>
              <a:rPr lang="sk-SK" altLang="sk-SK" sz="1800" dirty="0"/>
              <a:t>(neexistencia magnetického </a:t>
            </a:r>
            <a:r>
              <a:rPr lang="sk-SK" altLang="sk-SK" sz="1800" dirty="0" smtClean="0"/>
              <a:t>náboja, resp. magnetického </a:t>
            </a:r>
            <a:r>
              <a:rPr lang="sk-SK" altLang="sk-SK" sz="1800" dirty="0" err="1" smtClean="0"/>
              <a:t>monopólu</a:t>
            </a:r>
            <a:r>
              <a:rPr lang="sk-SK" altLang="sk-SK" sz="1800" dirty="0"/>
              <a:t>).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5868144" y="278092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i="1" dirty="0" smtClean="0">
                <a:solidFill>
                  <a:srgbClr val="FF0000"/>
                </a:solidFill>
                <a:sym typeface="Symbol"/>
              </a:rPr>
              <a:t></a:t>
            </a:r>
            <a:r>
              <a:rPr lang="sk-SK" dirty="0" smtClean="0">
                <a:solidFill>
                  <a:srgbClr val="FF0000"/>
                </a:solidFill>
              </a:rPr>
              <a:t> = 0</a:t>
            </a: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7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 idx="4294967295"/>
          </p:nvPr>
        </p:nvSpPr>
        <p:spPr>
          <a:xfrm>
            <a:off x="107950" y="115888"/>
            <a:ext cx="8929688" cy="647700"/>
          </a:xfrm>
        </p:spPr>
        <p:txBody>
          <a:bodyPr/>
          <a:lstStyle/>
          <a:p>
            <a:pPr algn="l"/>
            <a:r>
              <a:rPr lang="sk-SK" altLang="sk-SK" sz="3200" dirty="0" smtClean="0">
                <a:solidFill>
                  <a:srgbClr val="FF3300"/>
                </a:solidFill>
              </a:rPr>
              <a:t>5.5 Elektrický oscilačný obvod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BlokTextu 1"/>
              <p:cNvSpPr txBox="1">
                <a:spLocks noChangeArrowheads="1"/>
              </p:cNvSpPr>
              <p:nvPr/>
            </p:nvSpPr>
            <p:spPr bwMode="auto">
              <a:xfrm>
                <a:off x="107950" y="1125538"/>
                <a:ext cx="8856538" cy="3139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sk-SK" altLang="sk-SK" dirty="0" smtClean="0">
                    <a:cs typeface="Arial" pitchFamily="34" charset="0"/>
                  </a:rPr>
                  <a:t>Sériový </a:t>
                </a:r>
                <a:r>
                  <a:rPr lang="sk-SK" altLang="sk-SK" dirty="0">
                    <a:cs typeface="Arial" pitchFamily="34" charset="0"/>
                  </a:rPr>
                  <a:t>RLC </a:t>
                </a:r>
                <a:r>
                  <a:rPr lang="sk-SK" altLang="sk-SK" dirty="0" smtClean="0">
                    <a:cs typeface="Arial" pitchFamily="34" charset="0"/>
                  </a:rPr>
                  <a:t>obvod</a:t>
                </a:r>
              </a:p>
              <a:p>
                <a:pPr eaLnBrk="1" hangingPunct="1"/>
                <a:endParaRPr lang="sk-SK" altLang="sk-SK" dirty="0">
                  <a:cs typeface="Arial" pitchFamily="34" charset="0"/>
                </a:endParaRPr>
              </a:p>
              <a:p>
                <a:pPr eaLnBrk="1" hangingPunct="1"/>
                <a:endParaRPr lang="sk-SK" altLang="sk-SK" dirty="0" smtClean="0">
                  <a:cs typeface="Arial" pitchFamily="34" charset="0"/>
                </a:endParaRPr>
              </a:p>
              <a:p>
                <a:pPr eaLnBrk="1" hangingPunct="1"/>
                <a:endParaRPr lang="sk-SK" altLang="sk-SK" dirty="0">
                  <a:cs typeface="Arial" pitchFamily="34" charset="0"/>
                </a:endParaRPr>
              </a:p>
              <a:p>
                <a:pPr eaLnBrk="1" hangingPunct="1"/>
                <a:endParaRPr lang="sk-SK" altLang="sk-SK" dirty="0" smtClean="0">
                  <a:cs typeface="Arial" pitchFamily="34" charset="0"/>
                </a:endParaRPr>
              </a:p>
              <a:p>
                <a:pPr eaLnBrk="1" hangingPunct="1"/>
                <a:endParaRPr lang="sk-SK" altLang="sk-SK" dirty="0">
                  <a:cs typeface="Arial" pitchFamily="34" charset="0"/>
                </a:endParaRPr>
              </a:p>
              <a:p>
                <a:pPr eaLnBrk="1" hangingPunct="1"/>
                <a:endParaRPr lang="sk-SK" altLang="sk-SK" dirty="0" smtClean="0">
                  <a:cs typeface="Arial" pitchFamily="34" charset="0"/>
                </a:endParaRPr>
              </a:p>
              <a:p>
                <a:pPr eaLnBrk="1" hangingPunct="1"/>
                <a:endParaRPr lang="sk-SK" altLang="sk-SK" dirty="0">
                  <a:cs typeface="Arial" pitchFamily="34" charset="0"/>
                </a:endParaRPr>
              </a:p>
              <a:p>
                <a:pPr eaLnBrk="1" hangingPunct="1"/>
                <a:endParaRPr lang="sk-SK" altLang="sk-SK" dirty="0" smtClean="0">
                  <a:cs typeface="Arial" pitchFamily="34" charset="0"/>
                </a:endParaRPr>
              </a:p>
              <a:p>
                <a:pPr marL="342900" indent="-342900" eaLnBrk="1" hangingPunct="1">
                  <a:buAutoNum type="arabicPeriod"/>
                </a:pPr>
                <a:r>
                  <a:rPr lang="sk-SK" altLang="sk-SK" i="1" dirty="0" smtClean="0">
                    <a:solidFill>
                      <a:srgbClr val="0000FF"/>
                    </a:solidFill>
                    <a:cs typeface="Arial" pitchFamily="34" charset="0"/>
                  </a:rPr>
                  <a:t>R</a:t>
                </a:r>
                <a:r>
                  <a:rPr lang="sk-SK" altLang="sk-SK" dirty="0" smtClean="0">
                    <a:solidFill>
                      <a:srgbClr val="0000FF"/>
                    </a:solidFill>
                    <a:cs typeface="Arial" pitchFamily="34" charset="0"/>
                  </a:rPr>
                  <a:t> = 0, ideálny prípad, netlmený oscilačný obvod </a:t>
                </a:r>
              </a:p>
              <a:p>
                <a:pPr marL="342900" indent="-342900" eaLnBrk="1" hangingPunct="1"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sk-SK" altLang="sk-SK" i="1" dirty="0">
                        <a:solidFill>
                          <a:srgbClr val="0000FF"/>
                        </a:solidFill>
                        <a:cs typeface="Arial" pitchFamily="34" charset="0"/>
                      </a:rPr>
                      <m:t>R</m:t>
                    </m:r>
                    <m:r>
                      <a:rPr lang="sk-SK" altLang="sk-SK" i="0" dirty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≠</m:t>
                    </m:r>
                  </m:oMath>
                </a14:m>
                <a:r>
                  <a:rPr lang="sk-SK" altLang="sk-SK" dirty="0">
                    <a:solidFill>
                      <a:srgbClr val="0000FF"/>
                    </a:solidFill>
                    <a:cs typeface="Arial" pitchFamily="34" charset="0"/>
                  </a:rPr>
                  <a:t>0, </a:t>
                </a:r>
                <a:r>
                  <a:rPr lang="sk-SK" altLang="sk-SK" dirty="0" smtClean="0">
                    <a:solidFill>
                      <a:srgbClr val="0000FF"/>
                    </a:solidFill>
                    <a:cs typeface="Arial" pitchFamily="34" charset="0"/>
                  </a:rPr>
                  <a:t>tlmený </a:t>
                </a:r>
                <a:r>
                  <a:rPr lang="sk-SK" altLang="sk-SK" dirty="0">
                    <a:solidFill>
                      <a:srgbClr val="0000FF"/>
                    </a:solidFill>
                    <a:cs typeface="Arial" pitchFamily="34" charset="0"/>
                  </a:rPr>
                  <a:t>oscilačný obvod </a:t>
                </a:r>
              </a:p>
            </p:txBody>
          </p:sp>
        </mc:Choice>
        <mc:Fallback xmlns="">
          <p:sp>
            <p:nvSpPr>
              <p:cNvPr id="21507" name="BlokText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950" y="1125538"/>
                <a:ext cx="8856538" cy="3139321"/>
              </a:xfrm>
              <a:prstGeom prst="rect">
                <a:avLst/>
              </a:prstGeom>
              <a:blipFill rotWithShape="1">
                <a:blip r:embed="rId2"/>
                <a:stretch>
                  <a:fillRect l="-619" t="-971" b="-21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ok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3" t="36896" r="48770" b="42632"/>
          <a:stretch>
            <a:fillRect/>
          </a:stretch>
        </p:blipFill>
        <p:spPr bwMode="auto">
          <a:xfrm>
            <a:off x="3131840" y="1124744"/>
            <a:ext cx="2688274" cy="18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867" y="1700808"/>
            <a:ext cx="354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88840"/>
            <a:ext cx="3651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603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003" y="1438654"/>
            <a:ext cx="3778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4910372" y="1035991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sk-SK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5580112" y="196909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sk-SK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4699156" y="1916832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sk-SK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115078" y="110499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B0F0"/>
                </a:solidFill>
              </a:rPr>
              <a:t>1</a:t>
            </a:r>
            <a:endParaRPr lang="sk-SK" sz="1400" b="1" dirty="0">
              <a:solidFill>
                <a:srgbClr val="00B0F0"/>
              </a:solidFill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4503972" y="10527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B0F0"/>
                </a:solidFill>
              </a:rPr>
              <a:t>2</a:t>
            </a:r>
            <a:endParaRPr lang="sk-SK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20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obsahu 2"/>
          <p:cNvSpPr>
            <a:spLocks noGrp="1"/>
          </p:cNvSpPr>
          <p:nvPr>
            <p:ph idx="4294967295"/>
          </p:nvPr>
        </p:nvSpPr>
        <p:spPr>
          <a:xfrm>
            <a:off x="107950" y="115888"/>
            <a:ext cx="8856663" cy="47418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sk-SK" altLang="sk-SK" sz="1800" dirty="0" smtClean="0">
                <a:solidFill>
                  <a:srgbClr val="FF0000"/>
                </a:solidFill>
              </a:rPr>
              <a:t>5.5.1 Netlmený oscilačný obvod (</a:t>
            </a:r>
            <a:r>
              <a:rPr lang="sk-SK" altLang="sk-SK" sz="1800" i="1" dirty="0" smtClean="0">
                <a:solidFill>
                  <a:srgbClr val="FF0000"/>
                </a:solidFill>
              </a:rPr>
              <a:t>R </a:t>
            </a:r>
            <a:r>
              <a:rPr lang="sk-SK" altLang="sk-SK" sz="1800" dirty="0" smtClean="0">
                <a:solidFill>
                  <a:srgbClr val="FF0000"/>
                </a:solidFill>
              </a:rPr>
              <a:t>= 0)</a:t>
            </a:r>
          </a:p>
          <a:p>
            <a:pPr marL="0" indent="0">
              <a:buFontTx/>
              <a:buNone/>
            </a:pPr>
            <a:endParaRPr lang="sk-SK" altLang="sk-SK" sz="180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sk-SK" altLang="sk-SK" sz="180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sk-SK" altLang="sk-SK" sz="1800" dirty="0"/>
          </a:p>
          <a:p>
            <a:pPr marL="0" indent="0">
              <a:buFontTx/>
              <a:buNone/>
            </a:pPr>
            <a:endParaRPr lang="sk-SK" altLang="sk-SK" sz="1800" dirty="0" smtClean="0"/>
          </a:p>
          <a:p>
            <a:pPr marL="0" indent="0">
              <a:buFontTx/>
              <a:buNone/>
            </a:pPr>
            <a:endParaRPr lang="sk-SK" altLang="sk-SK" sz="1800" dirty="0"/>
          </a:p>
          <a:p>
            <a:pPr marL="0" indent="0">
              <a:buFontTx/>
              <a:buNone/>
            </a:pPr>
            <a:endParaRPr lang="sk-SK" altLang="sk-SK" sz="1800" dirty="0" smtClean="0"/>
          </a:p>
          <a:p>
            <a:pPr marL="0" indent="0">
              <a:buFontTx/>
              <a:buNone/>
            </a:pPr>
            <a:endParaRPr lang="sk-SK" altLang="sk-SK" sz="1800" dirty="0" smtClean="0"/>
          </a:p>
        </p:txBody>
      </p:sp>
      <p:pic>
        <p:nvPicPr>
          <p:cNvPr id="22532" name="Obrázo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8" t="37502" r="48563" b="42337"/>
          <a:stretch>
            <a:fillRect/>
          </a:stretch>
        </p:blipFill>
        <p:spPr bwMode="auto">
          <a:xfrm>
            <a:off x="5940425" y="333375"/>
            <a:ext cx="260985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7" t="57738" r="45253" b="27103"/>
          <a:stretch/>
        </p:blipFill>
        <p:spPr bwMode="auto">
          <a:xfrm>
            <a:off x="2195736" y="2996952"/>
            <a:ext cx="3888496" cy="220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42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obsahu 2"/>
          <p:cNvSpPr>
            <a:spLocks noGrp="1"/>
          </p:cNvSpPr>
          <p:nvPr>
            <p:ph idx="4294967295"/>
          </p:nvPr>
        </p:nvSpPr>
        <p:spPr>
          <a:xfrm>
            <a:off x="107950" y="115888"/>
            <a:ext cx="8856663" cy="47418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sk-SK" altLang="sk-SK" sz="1800" i="1" smtClean="0"/>
              <a:t>        t = </a:t>
            </a:r>
            <a:r>
              <a:rPr lang="sk-SK" altLang="sk-SK" sz="1800" smtClean="0"/>
              <a:t>0 s                                   </a:t>
            </a:r>
            <a:r>
              <a:rPr lang="sk-SK" altLang="sk-SK" sz="1800" i="1" smtClean="0"/>
              <a:t>t </a:t>
            </a:r>
            <a:r>
              <a:rPr lang="sk-SK" altLang="sk-SK" sz="1800" smtClean="0">
                <a:sym typeface="Symbol" pitchFamily="18" charset="2"/>
              </a:rPr>
              <a:t> (0,</a:t>
            </a:r>
            <a:r>
              <a:rPr lang="sk-SK" altLang="sk-SK" sz="1800" i="1" smtClean="0">
                <a:sym typeface="Symbol" pitchFamily="18" charset="2"/>
              </a:rPr>
              <a:t>T</a:t>
            </a:r>
            <a:r>
              <a:rPr lang="sk-SK" altLang="sk-SK" sz="1800" smtClean="0">
                <a:sym typeface="Symbol" pitchFamily="18" charset="2"/>
              </a:rPr>
              <a:t>/4 s)</a:t>
            </a:r>
            <a:r>
              <a:rPr lang="sk-SK" altLang="sk-SK" sz="1800" smtClean="0"/>
              <a:t>                               </a:t>
            </a:r>
            <a:r>
              <a:rPr lang="sk-SK" altLang="sk-SK" sz="1800" i="1" smtClean="0"/>
              <a:t>t = </a:t>
            </a:r>
            <a:r>
              <a:rPr lang="sk-SK" altLang="sk-SK" sz="1800" i="1" smtClean="0">
                <a:sym typeface="Symbol" pitchFamily="18" charset="2"/>
              </a:rPr>
              <a:t>T</a:t>
            </a:r>
            <a:r>
              <a:rPr lang="sk-SK" altLang="sk-SK" sz="1800" smtClean="0">
                <a:sym typeface="Symbol" pitchFamily="18" charset="2"/>
              </a:rPr>
              <a:t>/4</a:t>
            </a:r>
            <a:r>
              <a:rPr lang="sk-SK" altLang="sk-SK" sz="1800" smtClean="0"/>
              <a:t> s </a:t>
            </a:r>
          </a:p>
          <a:p>
            <a:pPr marL="0" indent="0">
              <a:buFontTx/>
              <a:buNone/>
            </a:pPr>
            <a:endParaRPr lang="sk-SK" altLang="sk-SK" sz="1800" smtClean="0"/>
          </a:p>
          <a:p>
            <a:pPr marL="0" indent="0">
              <a:buFontTx/>
              <a:buNone/>
            </a:pPr>
            <a:endParaRPr lang="sk-SK" altLang="sk-SK" sz="1800" smtClean="0"/>
          </a:p>
          <a:p>
            <a:pPr marL="0" indent="0">
              <a:buFontTx/>
              <a:buNone/>
            </a:pPr>
            <a:endParaRPr lang="sk-SK" altLang="sk-SK" sz="1800" smtClean="0"/>
          </a:p>
          <a:p>
            <a:pPr marL="0" indent="0">
              <a:buFontTx/>
              <a:buNone/>
            </a:pPr>
            <a:endParaRPr lang="sk-SK" altLang="sk-SK" sz="1800" smtClean="0"/>
          </a:p>
          <a:p>
            <a:pPr marL="0" indent="0">
              <a:buFontTx/>
              <a:buNone/>
            </a:pPr>
            <a:endParaRPr lang="sk-SK" altLang="sk-SK" sz="1800" smtClean="0"/>
          </a:p>
          <a:p>
            <a:pPr marL="0" indent="0">
              <a:buFontTx/>
              <a:buNone/>
            </a:pPr>
            <a:endParaRPr lang="sk-SK" altLang="sk-SK" sz="1800" smtClean="0"/>
          </a:p>
          <a:p>
            <a:pPr marL="0" indent="0">
              <a:buFontTx/>
              <a:buNone/>
            </a:pPr>
            <a:endParaRPr lang="sk-SK" altLang="sk-SK" sz="1800" smtClean="0"/>
          </a:p>
          <a:p>
            <a:pPr marL="0" indent="0">
              <a:buFontTx/>
              <a:buNone/>
            </a:pPr>
            <a:endParaRPr lang="sk-SK" altLang="sk-SK" sz="1800" i="1" smtClean="0"/>
          </a:p>
          <a:p>
            <a:pPr marL="0" indent="0">
              <a:buFontTx/>
              <a:buNone/>
            </a:pPr>
            <a:r>
              <a:rPr lang="sk-SK" altLang="sk-SK" sz="1800" i="1" smtClean="0"/>
              <a:t>     t  </a:t>
            </a:r>
            <a:r>
              <a:rPr lang="sk-SK" altLang="sk-SK" sz="1800" smtClean="0">
                <a:sym typeface="Symbol" pitchFamily="18" charset="2"/>
              </a:rPr>
              <a:t> (</a:t>
            </a:r>
            <a:r>
              <a:rPr lang="sk-SK" altLang="sk-SK" sz="1800" i="1" smtClean="0">
                <a:sym typeface="Symbol" pitchFamily="18" charset="2"/>
              </a:rPr>
              <a:t>T</a:t>
            </a:r>
            <a:r>
              <a:rPr lang="sk-SK" altLang="sk-SK" sz="1800" smtClean="0">
                <a:sym typeface="Symbol" pitchFamily="18" charset="2"/>
              </a:rPr>
              <a:t>/4,</a:t>
            </a:r>
            <a:r>
              <a:rPr lang="sk-SK" altLang="sk-SK" sz="1800" i="1" smtClean="0">
                <a:sym typeface="Symbol" pitchFamily="18" charset="2"/>
              </a:rPr>
              <a:t>T</a:t>
            </a:r>
            <a:r>
              <a:rPr lang="sk-SK" altLang="sk-SK" sz="1800" smtClean="0">
                <a:sym typeface="Symbol" pitchFamily="18" charset="2"/>
              </a:rPr>
              <a:t>/2 s)                            </a:t>
            </a:r>
            <a:r>
              <a:rPr lang="sk-SK" altLang="sk-SK" sz="1800" i="1" smtClean="0"/>
              <a:t>t = </a:t>
            </a:r>
            <a:r>
              <a:rPr lang="sk-SK" altLang="sk-SK" sz="1800" i="1" smtClean="0">
                <a:sym typeface="Symbol" pitchFamily="18" charset="2"/>
              </a:rPr>
              <a:t>T</a:t>
            </a:r>
            <a:r>
              <a:rPr lang="sk-SK" altLang="sk-SK" sz="1800" smtClean="0">
                <a:sym typeface="Symbol" pitchFamily="18" charset="2"/>
              </a:rPr>
              <a:t>/2</a:t>
            </a:r>
            <a:r>
              <a:rPr lang="sk-SK" altLang="sk-SK" sz="1800" smtClean="0"/>
              <a:t> s </a:t>
            </a:r>
            <a:r>
              <a:rPr lang="sk-SK" altLang="sk-SK" sz="1800" i="1" smtClean="0"/>
              <a:t>                           t  </a:t>
            </a:r>
            <a:r>
              <a:rPr lang="sk-SK" altLang="sk-SK" sz="1800" smtClean="0">
                <a:sym typeface="Symbol" pitchFamily="18" charset="2"/>
              </a:rPr>
              <a:t> (</a:t>
            </a:r>
            <a:r>
              <a:rPr lang="sk-SK" altLang="sk-SK" sz="1800" i="1" smtClean="0">
                <a:sym typeface="Symbol" pitchFamily="18" charset="2"/>
              </a:rPr>
              <a:t>T</a:t>
            </a:r>
            <a:r>
              <a:rPr lang="sk-SK" altLang="sk-SK" sz="1800" smtClean="0">
                <a:sym typeface="Symbol" pitchFamily="18" charset="2"/>
              </a:rPr>
              <a:t>/2, 3</a:t>
            </a:r>
            <a:r>
              <a:rPr lang="sk-SK" altLang="sk-SK" sz="1800" i="1" smtClean="0">
                <a:sym typeface="Symbol" pitchFamily="18" charset="2"/>
              </a:rPr>
              <a:t>T</a:t>
            </a:r>
            <a:r>
              <a:rPr lang="sk-SK" altLang="sk-SK" sz="1800" smtClean="0">
                <a:sym typeface="Symbol" pitchFamily="18" charset="2"/>
              </a:rPr>
              <a:t>/4 s) </a:t>
            </a:r>
            <a:endParaRPr lang="sk-SK" altLang="sk-SK" sz="1800" smtClean="0"/>
          </a:p>
          <a:p>
            <a:pPr marL="0" indent="0">
              <a:buFontTx/>
              <a:buNone/>
            </a:pPr>
            <a:endParaRPr lang="sk-SK" altLang="sk-SK" sz="1800" smtClean="0"/>
          </a:p>
        </p:txBody>
      </p:sp>
      <p:pic>
        <p:nvPicPr>
          <p:cNvPr id="26627" name="Obrázok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2" t="35735" r="48932" b="42371"/>
          <a:stretch>
            <a:fillRect/>
          </a:stretch>
        </p:blipFill>
        <p:spPr bwMode="auto">
          <a:xfrm>
            <a:off x="179388" y="549275"/>
            <a:ext cx="21812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Obrázok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9" t="35446" r="47153" b="42056"/>
          <a:stretch>
            <a:fillRect/>
          </a:stretch>
        </p:blipFill>
        <p:spPr bwMode="auto">
          <a:xfrm>
            <a:off x="6135688" y="622300"/>
            <a:ext cx="21812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Obrázok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8" t="36954" r="46666" b="42436"/>
          <a:stretch>
            <a:fillRect/>
          </a:stretch>
        </p:blipFill>
        <p:spPr bwMode="auto">
          <a:xfrm>
            <a:off x="3132138" y="620713"/>
            <a:ext cx="21812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Obrázok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4" t="37659" r="48019" b="42363"/>
          <a:stretch>
            <a:fillRect/>
          </a:stretch>
        </p:blipFill>
        <p:spPr bwMode="auto">
          <a:xfrm>
            <a:off x="323850" y="3573463"/>
            <a:ext cx="198755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Obrázok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9" t="36311" r="47639" b="42651"/>
          <a:stretch>
            <a:fillRect/>
          </a:stretch>
        </p:blipFill>
        <p:spPr bwMode="auto">
          <a:xfrm>
            <a:off x="3254375" y="3500438"/>
            <a:ext cx="21812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Obrázok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9" t="36600" r="46506" b="42377"/>
          <a:stretch>
            <a:fillRect/>
          </a:stretch>
        </p:blipFill>
        <p:spPr bwMode="auto">
          <a:xfrm>
            <a:off x="6227763" y="3565525"/>
            <a:ext cx="2182812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86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okTextu 6"/>
          <p:cNvSpPr txBox="1">
            <a:spLocks noChangeArrowheads="1"/>
          </p:cNvSpPr>
          <p:nvPr/>
        </p:nvSpPr>
        <p:spPr bwMode="auto">
          <a:xfrm>
            <a:off x="323528" y="4665910"/>
            <a:ext cx="8568952" cy="923330"/>
          </a:xfrm>
          <a:prstGeom prst="rect">
            <a:avLst/>
          </a:prstGeom>
          <a:solidFill>
            <a:srgbClr val="FFCC99"/>
          </a:solidFill>
          <a:ln w="25400">
            <a:solidFill>
              <a:srgbClr val="FF33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defRPr/>
            </a:pPr>
            <a:r>
              <a:rPr lang="sk-SK" i="1" kern="0" dirty="0" smtClean="0">
                <a:solidFill>
                  <a:srgbClr val="0000FF"/>
                </a:solidFill>
                <a:latin typeface="Arial"/>
              </a:rPr>
              <a:t>Netlmený oscilačný obvod </a:t>
            </a:r>
            <a:r>
              <a:rPr lang="sk-SK" kern="0" dirty="0" smtClean="0">
                <a:solidFill>
                  <a:srgbClr val="0000FF"/>
                </a:solidFill>
                <a:latin typeface="Arial"/>
              </a:rPr>
              <a:t>- </a:t>
            </a:r>
            <a:r>
              <a:rPr lang="sk-SK" b="0" kern="0" dirty="0" smtClean="0">
                <a:latin typeface="Arial"/>
              </a:rPr>
              <a:t>sériový RLC obvod s </a:t>
            </a:r>
            <a:r>
              <a:rPr lang="sk-SK" b="0" i="1" kern="0" dirty="0" smtClean="0">
                <a:latin typeface="Arial"/>
              </a:rPr>
              <a:t>R</a:t>
            </a:r>
            <a:r>
              <a:rPr lang="sk-SK" b="0" kern="0" dirty="0" smtClean="0">
                <a:latin typeface="Arial"/>
              </a:rPr>
              <a:t> = 0, v ktorom sa periodicky mení energia elektrického poľa na energiu magnetického poľa a naopak bez strát energie; ideálny prípad. Celková energia obvodu sa zachováva.</a:t>
            </a:r>
            <a:endParaRPr lang="sk-SK" b="0" kern="0" dirty="0">
              <a:solidFill>
                <a:srgbClr val="0000FF"/>
              </a:solidFill>
              <a:latin typeface="Arial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3995936" cy="24239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sp>
        <p:nvSpPr>
          <p:cNvPr id="2" name="BlokTextu 1"/>
          <p:cNvSpPr txBox="1"/>
          <p:nvPr/>
        </p:nvSpPr>
        <p:spPr>
          <a:xfrm>
            <a:off x="5724128" y="2359913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sk-SK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BlokTextu 17"/>
              <p:cNvSpPr txBox="1"/>
              <p:nvPr/>
            </p:nvSpPr>
            <p:spPr>
              <a:xfrm>
                <a:off x="4105267" y="2377985"/>
                <a:ext cx="322717" cy="436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k-SK" sz="1200" b="1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k-SK" sz="1200" b="1" i="1" dirty="0" smtClean="0">
                              <a:latin typeface="Cambria Math"/>
                            </a:rPr>
                            <m:t>𝑻</m:t>
                          </m:r>
                        </m:num>
                        <m:den>
                          <m:r>
                            <a:rPr lang="sk-SK" sz="1200" b="1" i="1" dirty="0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sk-SK" sz="1200" b="1" i="1" dirty="0"/>
              </a:p>
            </p:txBody>
          </p:sp>
        </mc:Choice>
        <mc:Fallback xmlns="">
          <p:sp>
            <p:nvSpPr>
              <p:cNvPr id="18" name="BlokTextu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267" y="2377985"/>
                <a:ext cx="322717" cy="4368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50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obsahu 2"/>
          <p:cNvSpPr>
            <a:spLocks noGrp="1"/>
          </p:cNvSpPr>
          <p:nvPr>
            <p:ph idx="4294967295"/>
          </p:nvPr>
        </p:nvSpPr>
        <p:spPr>
          <a:xfrm>
            <a:off x="107950" y="115888"/>
            <a:ext cx="8856663" cy="47418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sk-SK" altLang="sk-SK" sz="1800" dirty="0" smtClean="0">
                <a:solidFill>
                  <a:srgbClr val="FF0000"/>
                </a:solidFill>
              </a:rPr>
              <a:t>5.5.2 Tlmený oscilačný obvod (</a:t>
            </a:r>
            <a:r>
              <a:rPr lang="sk-SK" altLang="sk-SK" sz="1800" i="1" dirty="0" smtClean="0">
                <a:solidFill>
                  <a:srgbClr val="FF0000"/>
                </a:solidFill>
              </a:rPr>
              <a:t>R </a:t>
            </a:r>
            <a:r>
              <a:rPr lang="sk-SK" altLang="sk-SK" sz="1800" dirty="0" smtClean="0">
                <a:solidFill>
                  <a:srgbClr val="FF0000"/>
                </a:solidFill>
              </a:rPr>
              <a:t>≠ 0)</a:t>
            </a:r>
          </a:p>
          <a:p>
            <a:pPr marL="0" indent="0">
              <a:buFontTx/>
              <a:buNone/>
            </a:pPr>
            <a:endParaRPr lang="sk-SK" altLang="sk-SK" sz="180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sk-SK" altLang="sk-SK" sz="180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sk-SK" altLang="sk-SK" sz="180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sk-SK" altLang="sk-SK" sz="180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sk-SK" altLang="sk-SK" sz="180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sk-SK" altLang="sk-SK" sz="1800" dirty="0" smtClean="0"/>
          </a:p>
          <a:p>
            <a:pPr marL="0" indent="0">
              <a:buFontTx/>
              <a:buNone/>
            </a:pPr>
            <a:endParaRPr lang="sk-SK" altLang="sk-SK" sz="1800" dirty="0" smtClean="0"/>
          </a:p>
          <a:p>
            <a:pPr marL="0" indent="0">
              <a:buFontTx/>
              <a:buNone/>
            </a:pPr>
            <a:endParaRPr lang="sk-SK" altLang="sk-SK" sz="1800" dirty="0"/>
          </a:p>
          <a:p>
            <a:pPr marL="0" indent="0">
              <a:buFontTx/>
              <a:buNone/>
            </a:pPr>
            <a:endParaRPr lang="sk-SK" altLang="sk-SK" sz="1800" dirty="0" smtClean="0"/>
          </a:p>
          <a:p>
            <a:pPr marL="0" indent="0">
              <a:buFontTx/>
              <a:buNone/>
            </a:pPr>
            <a:endParaRPr lang="sk-SK" altLang="sk-SK" sz="1800" dirty="0">
              <a:solidFill>
                <a:srgbClr val="0000FF"/>
              </a:solidFill>
            </a:endParaRPr>
          </a:p>
          <a:p>
            <a:pPr marL="0" indent="0">
              <a:buFontTx/>
              <a:buNone/>
            </a:pPr>
            <a:endParaRPr lang="sk-SK" altLang="sk-SK" sz="180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sk-SK" altLang="sk-SK" sz="180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sk-SK" altLang="sk-SK" sz="180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sk-SK" altLang="sk-SK" sz="180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sk-SK" altLang="sk-SK" sz="180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sk-SK" altLang="sk-SK" sz="180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sk-SK" altLang="sk-SK" sz="1800" dirty="0" smtClean="0">
              <a:solidFill>
                <a:srgbClr val="FF0000"/>
              </a:solidFill>
            </a:endParaRPr>
          </a:p>
        </p:txBody>
      </p:sp>
      <p:pic>
        <p:nvPicPr>
          <p:cNvPr id="29699" name="Obrázok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3" t="36896" r="48770" b="42632"/>
          <a:stretch>
            <a:fillRect/>
          </a:stretch>
        </p:blipFill>
        <p:spPr bwMode="auto">
          <a:xfrm>
            <a:off x="6156325" y="404813"/>
            <a:ext cx="21018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1" t="57236" r="44603" b="26933"/>
          <a:stretch/>
        </p:blipFill>
        <p:spPr bwMode="auto">
          <a:xfrm>
            <a:off x="2483768" y="2780928"/>
            <a:ext cx="410289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2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7504" y="188640"/>
            <a:ext cx="9036496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1800" b="1" dirty="0" smtClean="0">
                <a:solidFill>
                  <a:srgbClr val="C00000"/>
                </a:solidFill>
              </a:rPr>
              <a:t>Jednoduchý model generátora striedavého napätia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600" dirty="0" smtClean="0"/>
              <a:t>vodič </a:t>
            </a:r>
            <a:r>
              <a:rPr lang="sk-SK" altLang="sk-SK" sz="1600" dirty="0"/>
              <a:t>tvaru závitu, ktorý rotuje v </a:t>
            </a:r>
            <a:r>
              <a:rPr lang="sk-SK" altLang="sk-SK" sz="1600" dirty="0" smtClean="0"/>
              <a:t>homogénnom magnetickom </a:t>
            </a:r>
            <a:r>
              <a:rPr lang="sk-SK" altLang="sk-SK" sz="1600" dirty="0"/>
              <a:t>poli,  je pripojený na </a:t>
            </a:r>
            <a:r>
              <a:rPr lang="sk-SK" altLang="sk-SK" sz="1600" dirty="0" err="1"/>
              <a:t>zberacie</a:t>
            </a:r>
            <a:r>
              <a:rPr lang="sk-SK" altLang="sk-SK" sz="16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600" dirty="0" smtClean="0"/>
              <a:t>krúžky </a:t>
            </a:r>
            <a:r>
              <a:rPr lang="sk-SK" altLang="sk-SK" sz="1600" dirty="0"/>
              <a:t>(K</a:t>
            </a:r>
            <a:r>
              <a:rPr lang="sk-SK" altLang="sk-SK" sz="1600" baseline="-25000" dirty="0"/>
              <a:t>1, </a:t>
            </a:r>
            <a:r>
              <a:rPr lang="sk-SK" altLang="sk-SK" sz="1600" dirty="0"/>
              <a:t>K</a:t>
            </a:r>
            <a:r>
              <a:rPr lang="sk-SK" altLang="sk-SK" sz="1600" baseline="-25000" dirty="0"/>
              <a:t>2</a:t>
            </a:r>
            <a:r>
              <a:rPr lang="sk-SK" altLang="sk-SK" sz="1600" dirty="0"/>
              <a:t>)</a:t>
            </a:r>
            <a:r>
              <a:rPr lang="sk-SK" altLang="sk-SK" sz="1600" baseline="-25000" dirty="0"/>
              <a:t> </a:t>
            </a:r>
            <a:r>
              <a:rPr lang="sk-SK" altLang="sk-SK" sz="1600" dirty="0"/>
              <a:t>a vodivé kefky, ktoré sú spojené </a:t>
            </a:r>
            <a:r>
              <a:rPr lang="sk-SK" altLang="sk-SK" sz="1600" dirty="0" smtClean="0"/>
              <a:t>s </a:t>
            </a:r>
            <a:r>
              <a:rPr lang="sk-SK" altLang="sk-SK" sz="1600" dirty="0"/>
              <a:t>vonkajším obvodom.  </a:t>
            </a:r>
            <a:endParaRPr lang="sk-SK" altLang="sk-SK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1800" dirty="0" smtClean="0"/>
              <a:t>                              </a:t>
            </a:r>
          </a:p>
        </p:txBody>
      </p:sp>
      <p:pic>
        <p:nvPicPr>
          <p:cNvPr id="6" name="Obrázok 5"/>
          <p:cNvPicPr/>
          <p:nvPr/>
        </p:nvPicPr>
        <p:blipFill rotWithShape="1">
          <a:blip r:embed="rId2"/>
          <a:srcRect l="31244" t="31768" r="41503" b="38831"/>
          <a:stretch/>
        </p:blipFill>
        <p:spPr bwMode="auto">
          <a:xfrm>
            <a:off x="1979712" y="1556792"/>
            <a:ext cx="4464496" cy="28487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3779912" y="3429000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K</a:t>
            </a:r>
            <a:r>
              <a:rPr lang="sk-SK" sz="1400" baseline="-25000" dirty="0" smtClean="0"/>
              <a:t>1</a:t>
            </a:r>
            <a:endParaRPr lang="sk-SK" sz="1400" dirty="0"/>
          </a:p>
        </p:txBody>
      </p:sp>
      <p:sp>
        <p:nvSpPr>
          <p:cNvPr id="8" name="BlokTextu 7"/>
          <p:cNvSpPr txBox="1"/>
          <p:nvPr/>
        </p:nvSpPr>
        <p:spPr>
          <a:xfrm>
            <a:off x="4127774" y="2852936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K</a:t>
            </a:r>
            <a:r>
              <a:rPr lang="sk-SK" sz="1400" baseline="-25000" dirty="0"/>
              <a:t>2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366379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BlokTextu 6"/>
              <p:cNvSpPr txBox="1">
                <a:spLocks noChangeArrowheads="1"/>
              </p:cNvSpPr>
              <p:nvPr/>
            </p:nvSpPr>
            <p:spPr bwMode="auto">
              <a:xfrm>
                <a:off x="249113" y="3886519"/>
                <a:ext cx="8715375" cy="982641"/>
              </a:xfrm>
              <a:prstGeom prst="rect">
                <a:avLst/>
              </a:prstGeom>
              <a:noFill/>
              <a:ln w="25400">
                <a:solidFill>
                  <a:srgbClr val="FF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CC99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sk-SK" altLang="sk-SK" sz="1800" b="1" dirty="0" smtClean="0">
                    <a:solidFill>
                      <a:srgbClr val="0000FF"/>
                    </a:solidFill>
                  </a:rPr>
                  <a:t>1. Maxwellova rovnica</a:t>
                </a:r>
                <a:r>
                  <a:rPr lang="sk-SK" altLang="sk-SK" sz="1800" dirty="0"/>
                  <a:t> – vyjadruje súvis medzi tokom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sk-SK" altLang="sk-SK" sz="18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sk-SK" altLang="sk-SK" sz="1800" b="0" i="1" dirty="0" smtClean="0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sk-SK" altLang="sk-SK" sz="1800" i="1" dirty="0"/>
                  <a:t> </a:t>
                </a:r>
                <a:r>
                  <a:rPr lang="sk-SK" altLang="sk-SK" sz="1800" dirty="0"/>
                  <a:t>uzavretou plochou a celkovým nábojom vo vnútri tejto plochy. Je to </a:t>
                </a:r>
                <a:r>
                  <a:rPr lang="sk-SK" altLang="sk-SK" sz="1800" b="1" i="1" dirty="0"/>
                  <a:t>Gaussov zákon pre </a:t>
                </a:r>
                <a:r>
                  <a:rPr lang="sk-SK" altLang="sk-SK" sz="1800" b="1" i="1" dirty="0" smtClean="0"/>
                  <a:t>elektrostatické pole.</a:t>
                </a:r>
                <a:endParaRPr lang="sk-SK" altLang="sk-SK" sz="1800" b="1" i="1" dirty="0"/>
              </a:p>
            </p:txBody>
          </p:sp>
        </mc:Choice>
        <mc:Fallback xmlns="">
          <p:sp>
            <p:nvSpPr>
              <p:cNvPr id="3" name="BlokTextu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9113" y="3886519"/>
                <a:ext cx="8715375" cy="982641"/>
              </a:xfrm>
              <a:prstGeom prst="rect">
                <a:avLst/>
              </a:prstGeom>
              <a:blipFill rotWithShape="1">
                <a:blip r:embed="rId2"/>
                <a:stretch>
                  <a:fillRect l="-488" r="-349" b="-5455"/>
                </a:stretch>
              </a:blipFill>
              <a:ln w="25400">
                <a:solidFill>
                  <a:srgbClr val="FF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BlokTextu 1"/>
          <p:cNvSpPr txBox="1"/>
          <p:nvPr/>
        </p:nvSpPr>
        <p:spPr>
          <a:xfrm>
            <a:off x="179512" y="332656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1. </a:t>
            </a:r>
            <a:r>
              <a:rPr lang="sk-SK" altLang="sk-SK" dirty="0">
                <a:solidFill>
                  <a:srgbClr val="FF0000"/>
                </a:solidFill>
              </a:rPr>
              <a:t>Maxwellova rovnica 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06" y="1194569"/>
            <a:ext cx="2087562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27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388" y="188913"/>
            <a:ext cx="8713787" cy="4525962"/>
          </a:xfrm>
        </p:spPr>
        <p:txBody>
          <a:bodyPr/>
          <a:lstStyle/>
          <a:p>
            <a:pPr>
              <a:defRPr/>
            </a:pPr>
            <a:endParaRPr lang="sk-SK" dirty="0" smtClean="0"/>
          </a:p>
          <a:p>
            <a:pPr marL="0" indent="0" algn="just">
              <a:buFontTx/>
              <a:buNone/>
              <a:defRPr/>
            </a:pPr>
            <a:endParaRPr lang="sk-SK" sz="1800" b="1" dirty="0">
              <a:solidFill>
                <a:srgbClr val="0000FF"/>
              </a:solidFill>
            </a:endParaRPr>
          </a:p>
          <a:p>
            <a:pPr marL="0" indent="0" algn="just">
              <a:buFontTx/>
              <a:buNone/>
              <a:defRPr/>
            </a:pPr>
            <a:endParaRPr lang="sk-SK" sz="1800" b="1" dirty="0" smtClean="0">
              <a:solidFill>
                <a:srgbClr val="0000FF"/>
              </a:solidFill>
            </a:endParaRPr>
          </a:p>
          <a:p>
            <a:pPr marL="0" indent="0" algn="just">
              <a:buFontTx/>
              <a:buNone/>
              <a:defRPr/>
            </a:pPr>
            <a:endParaRPr lang="sk-SK" sz="1800" dirty="0"/>
          </a:p>
        </p:txBody>
      </p:sp>
      <p:sp>
        <p:nvSpPr>
          <p:cNvPr id="35844" name="BlokTextu 1"/>
          <p:cNvSpPr txBox="1">
            <a:spLocks noChangeArrowheads="1"/>
          </p:cNvSpPr>
          <p:nvPr/>
        </p:nvSpPr>
        <p:spPr bwMode="auto">
          <a:xfrm>
            <a:off x="250949" y="3463840"/>
            <a:ext cx="864153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 b="1" dirty="0" smtClean="0"/>
              <a:t>Elektrické siločiary </a:t>
            </a:r>
            <a:r>
              <a:rPr lang="sk-SK" altLang="sk-SK" sz="1800" dirty="0"/>
              <a:t>– začínajú na + </a:t>
            </a:r>
            <a:r>
              <a:rPr lang="sk-SK" altLang="sk-SK" sz="1800" dirty="0" smtClean="0"/>
              <a:t>náboji a </a:t>
            </a:r>
            <a:r>
              <a:rPr lang="sk-SK" altLang="sk-SK" sz="1800" dirty="0"/>
              <a:t>končia na – náboji, nie sú uzavreté krivky.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 b="1" dirty="0"/>
              <a:t>Tok vektora intenzity </a:t>
            </a:r>
            <a:r>
              <a:rPr lang="sk-SK" altLang="sk-SK" sz="1800" dirty="0"/>
              <a:t>môže byť nulový aj </a:t>
            </a:r>
            <a:r>
              <a:rPr lang="sk-SK" altLang="sk-SK" sz="1800" dirty="0" smtClean="0"/>
              <a:t>nenulový.</a:t>
            </a:r>
            <a:endParaRPr lang="sk-SK" altLang="sk-SK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8680"/>
            <a:ext cx="3511550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Voľná forma 3"/>
          <p:cNvSpPr/>
          <p:nvPr/>
        </p:nvSpPr>
        <p:spPr bwMode="auto">
          <a:xfrm>
            <a:off x="3347864" y="1352384"/>
            <a:ext cx="720080" cy="636456"/>
          </a:xfrm>
          <a:custGeom>
            <a:avLst/>
            <a:gdLst>
              <a:gd name="connsiteX0" fmla="*/ 361950 w 1304925"/>
              <a:gd name="connsiteY0" fmla="*/ 95416 h 1066966"/>
              <a:gd name="connsiteX1" fmla="*/ 304800 w 1304925"/>
              <a:gd name="connsiteY1" fmla="*/ 114466 h 1066966"/>
              <a:gd name="connsiteX2" fmla="*/ 219075 w 1304925"/>
              <a:gd name="connsiteY2" fmla="*/ 162091 h 1066966"/>
              <a:gd name="connsiteX3" fmla="*/ 142875 w 1304925"/>
              <a:gd name="connsiteY3" fmla="*/ 238291 h 1066966"/>
              <a:gd name="connsiteX4" fmla="*/ 66675 w 1304925"/>
              <a:gd name="connsiteY4" fmla="*/ 343066 h 1066966"/>
              <a:gd name="connsiteX5" fmla="*/ 57150 w 1304925"/>
              <a:gd name="connsiteY5" fmla="*/ 381166 h 1066966"/>
              <a:gd name="connsiteX6" fmla="*/ 38100 w 1304925"/>
              <a:gd name="connsiteY6" fmla="*/ 409741 h 1066966"/>
              <a:gd name="connsiteX7" fmla="*/ 28575 w 1304925"/>
              <a:gd name="connsiteY7" fmla="*/ 495466 h 1066966"/>
              <a:gd name="connsiteX8" fmla="*/ 19050 w 1304925"/>
              <a:gd name="connsiteY8" fmla="*/ 524041 h 1066966"/>
              <a:gd name="connsiteX9" fmla="*/ 9525 w 1304925"/>
              <a:gd name="connsiteY9" fmla="*/ 590716 h 1066966"/>
              <a:gd name="connsiteX10" fmla="*/ 0 w 1304925"/>
              <a:gd name="connsiteY10" fmla="*/ 628816 h 1066966"/>
              <a:gd name="connsiteX11" fmla="*/ 19050 w 1304925"/>
              <a:gd name="connsiteY11" fmla="*/ 866941 h 1066966"/>
              <a:gd name="connsiteX12" fmla="*/ 47625 w 1304925"/>
              <a:gd name="connsiteY12" fmla="*/ 962191 h 1066966"/>
              <a:gd name="connsiteX13" fmla="*/ 66675 w 1304925"/>
              <a:gd name="connsiteY13" fmla="*/ 1019341 h 1066966"/>
              <a:gd name="connsiteX14" fmla="*/ 95250 w 1304925"/>
              <a:gd name="connsiteY14" fmla="*/ 1028866 h 1066966"/>
              <a:gd name="connsiteX15" fmla="*/ 142875 w 1304925"/>
              <a:gd name="connsiteY15" fmla="*/ 1047916 h 1066966"/>
              <a:gd name="connsiteX16" fmla="*/ 295275 w 1304925"/>
              <a:gd name="connsiteY16" fmla="*/ 1066966 h 1066966"/>
              <a:gd name="connsiteX17" fmla="*/ 571500 w 1304925"/>
              <a:gd name="connsiteY17" fmla="*/ 1057441 h 1066966"/>
              <a:gd name="connsiteX18" fmla="*/ 600075 w 1304925"/>
              <a:gd name="connsiteY18" fmla="*/ 1047916 h 1066966"/>
              <a:gd name="connsiteX19" fmla="*/ 666750 w 1304925"/>
              <a:gd name="connsiteY19" fmla="*/ 1038391 h 1066966"/>
              <a:gd name="connsiteX20" fmla="*/ 733425 w 1304925"/>
              <a:gd name="connsiteY20" fmla="*/ 1019341 h 1066966"/>
              <a:gd name="connsiteX21" fmla="*/ 857250 w 1304925"/>
              <a:gd name="connsiteY21" fmla="*/ 1000291 h 1066966"/>
              <a:gd name="connsiteX22" fmla="*/ 895350 w 1304925"/>
              <a:gd name="connsiteY22" fmla="*/ 990766 h 1066966"/>
              <a:gd name="connsiteX23" fmla="*/ 962025 w 1304925"/>
              <a:gd name="connsiteY23" fmla="*/ 981241 h 1066966"/>
              <a:gd name="connsiteX24" fmla="*/ 1085850 w 1304925"/>
              <a:gd name="connsiteY24" fmla="*/ 962191 h 1066966"/>
              <a:gd name="connsiteX25" fmla="*/ 1114425 w 1304925"/>
              <a:gd name="connsiteY25" fmla="*/ 952666 h 1066966"/>
              <a:gd name="connsiteX26" fmla="*/ 1190625 w 1304925"/>
              <a:gd name="connsiteY26" fmla="*/ 943141 h 1066966"/>
              <a:gd name="connsiteX27" fmla="*/ 1247775 w 1304925"/>
              <a:gd name="connsiteY27" fmla="*/ 905041 h 1066966"/>
              <a:gd name="connsiteX28" fmla="*/ 1276350 w 1304925"/>
              <a:gd name="connsiteY28" fmla="*/ 847891 h 1066966"/>
              <a:gd name="connsiteX29" fmla="*/ 1304925 w 1304925"/>
              <a:gd name="connsiteY29" fmla="*/ 790741 h 1066966"/>
              <a:gd name="connsiteX30" fmla="*/ 1295400 w 1304925"/>
              <a:gd name="connsiteY30" fmla="*/ 552616 h 1066966"/>
              <a:gd name="connsiteX31" fmla="*/ 1285875 w 1304925"/>
              <a:gd name="connsiteY31" fmla="*/ 514516 h 1066966"/>
              <a:gd name="connsiteX32" fmla="*/ 1276350 w 1304925"/>
              <a:gd name="connsiteY32" fmla="*/ 457366 h 1066966"/>
              <a:gd name="connsiteX33" fmla="*/ 1257300 w 1304925"/>
              <a:gd name="connsiteY33" fmla="*/ 428791 h 1066966"/>
              <a:gd name="connsiteX34" fmla="*/ 1228725 w 1304925"/>
              <a:gd name="connsiteY34" fmla="*/ 352591 h 1066966"/>
              <a:gd name="connsiteX35" fmla="*/ 1200150 w 1304925"/>
              <a:gd name="connsiteY35" fmla="*/ 285916 h 1066966"/>
              <a:gd name="connsiteX36" fmla="*/ 1171575 w 1304925"/>
              <a:gd name="connsiteY36" fmla="*/ 257341 h 1066966"/>
              <a:gd name="connsiteX37" fmla="*/ 1104900 w 1304925"/>
              <a:gd name="connsiteY37" fmla="*/ 219241 h 1066966"/>
              <a:gd name="connsiteX38" fmla="*/ 1076325 w 1304925"/>
              <a:gd name="connsiteY38" fmla="*/ 209716 h 1066966"/>
              <a:gd name="connsiteX39" fmla="*/ 1028700 w 1304925"/>
              <a:gd name="connsiteY39" fmla="*/ 190666 h 1066966"/>
              <a:gd name="connsiteX40" fmla="*/ 981075 w 1304925"/>
              <a:gd name="connsiteY40" fmla="*/ 181141 h 1066966"/>
              <a:gd name="connsiteX41" fmla="*/ 876300 w 1304925"/>
              <a:gd name="connsiteY41" fmla="*/ 162091 h 1066966"/>
              <a:gd name="connsiteX42" fmla="*/ 847725 w 1304925"/>
              <a:gd name="connsiteY42" fmla="*/ 143041 h 1066966"/>
              <a:gd name="connsiteX43" fmla="*/ 762000 w 1304925"/>
              <a:gd name="connsiteY43" fmla="*/ 114466 h 1066966"/>
              <a:gd name="connsiteX44" fmla="*/ 714375 w 1304925"/>
              <a:gd name="connsiteY44" fmla="*/ 95416 h 1066966"/>
              <a:gd name="connsiteX45" fmla="*/ 685800 w 1304925"/>
              <a:gd name="connsiteY45" fmla="*/ 85891 h 1066966"/>
              <a:gd name="connsiteX46" fmla="*/ 638175 w 1304925"/>
              <a:gd name="connsiteY46" fmla="*/ 66841 h 1066966"/>
              <a:gd name="connsiteX47" fmla="*/ 581025 w 1304925"/>
              <a:gd name="connsiteY47" fmla="*/ 47791 h 1066966"/>
              <a:gd name="connsiteX48" fmla="*/ 495300 w 1304925"/>
              <a:gd name="connsiteY48" fmla="*/ 19216 h 1066966"/>
              <a:gd name="connsiteX49" fmla="*/ 466725 w 1304925"/>
              <a:gd name="connsiteY49" fmla="*/ 166 h 1066966"/>
              <a:gd name="connsiteX50" fmla="*/ 419100 w 1304925"/>
              <a:gd name="connsiteY50" fmla="*/ 85891 h 1066966"/>
              <a:gd name="connsiteX51" fmla="*/ 409575 w 1304925"/>
              <a:gd name="connsiteY51" fmla="*/ 114466 h 1066966"/>
              <a:gd name="connsiteX52" fmla="*/ 361950 w 1304925"/>
              <a:gd name="connsiteY52" fmla="*/ 95416 h 106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304925" h="1066966">
                <a:moveTo>
                  <a:pt x="361950" y="95416"/>
                </a:moveTo>
                <a:cubicBezTo>
                  <a:pt x="342900" y="101766"/>
                  <a:pt x="322761" y="105486"/>
                  <a:pt x="304800" y="114466"/>
                </a:cubicBezTo>
                <a:cubicBezTo>
                  <a:pt x="173792" y="179970"/>
                  <a:pt x="298096" y="135751"/>
                  <a:pt x="219075" y="162091"/>
                </a:cubicBezTo>
                <a:cubicBezTo>
                  <a:pt x="193675" y="187491"/>
                  <a:pt x="164428" y="209554"/>
                  <a:pt x="142875" y="238291"/>
                </a:cubicBezTo>
                <a:cubicBezTo>
                  <a:pt x="78856" y="323649"/>
                  <a:pt x="103337" y="288073"/>
                  <a:pt x="66675" y="343066"/>
                </a:cubicBezTo>
                <a:cubicBezTo>
                  <a:pt x="63500" y="355766"/>
                  <a:pt x="62307" y="369134"/>
                  <a:pt x="57150" y="381166"/>
                </a:cubicBezTo>
                <a:cubicBezTo>
                  <a:pt x="52641" y="391688"/>
                  <a:pt x="40876" y="398635"/>
                  <a:pt x="38100" y="409741"/>
                </a:cubicBezTo>
                <a:cubicBezTo>
                  <a:pt x="31127" y="437633"/>
                  <a:pt x="33302" y="467106"/>
                  <a:pt x="28575" y="495466"/>
                </a:cubicBezTo>
                <a:cubicBezTo>
                  <a:pt x="26924" y="505370"/>
                  <a:pt x="22225" y="514516"/>
                  <a:pt x="19050" y="524041"/>
                </a:cubicBezTo>
                <a:cubicBezTo>
                  <a:pt x="15875" y="546266"/>
                  <a:pt x="13541" y="568627"/>
                  <a:pt x="9525" y="590716"/>
                </a:cubicBezTo>
                <a:cubicBezTo>
                  <a:pt x="7183" y="603596"/>
                  <a:pt x="0" y="615725"/>
                  <a:pt x="0" y="628816"/>
                </a:cubicBezTo>
                <a:cubicBezTo>
                  <a:pt x="0" y="859859"/>
                  <a:pt x="-313" y="750765"/>
                  <a:pt x="19050" y="866941"/>
                </a:cubicBezTo>
                <a:cubicBezTo>
                  <a:pt x="45522" y="1025775"/>
                  <a:pt x="8306" y="873722"/>
                  <a:pt x="47625" y="962191"/>
                </a:cubicBezTo>
                <a:cubicBezTo>
                  <a:pt x="55780" y="980541"/>
                  <a:pt x="47625" y="1012991"/>
                  <a:pt x="66675" y="1019341"/>
                </a:cubicBezTo>
                <a:cubicBezTo>
                  <a:pt x="76200" y="1022516"/>
                  <a:pt x="85849" y="1025341"/>
                  <a:pt x="95250" y="1028866"/>
                </a:cubicBezTo>
                <a:cubicBezTo>
                  <a:pt x="111259" y="1034869"/>
                  <a:pt x="126498" y="1043003"/>
                  <a:pt x="142875" y="1047916"/>
                </a:cubicBezTo>
                <a:cubicBezTo>
                  <a:pt x="185664" y="1060753"/>
                  <a:pt x="259342" y="1063699"/>
                  <a:pt x="295275" y="1066966"/>
                </a:cubicBezTo>
                <a:cubicBezTo>
                  <a:pt x="387350" y="1063791"/>
                  <a:pt x="479550" y="1063188"/>
                  <a:pt x="571500" y="1057441"/>
                </a:cubicBezTo>
                <a:cubicBezTo>
                  <a:pt x="581521" y="1056815"/>
                  <a:pt x="590230" y="1049885"/>
                  <a:pt x="600075" y="1047916"/>
                </a:cubicBezTo>
                <a:cubicBezTo>
                  <a:pt x="622090" y="1043513"/>
                  <a:pt x="644525" y="1041566"/>
                  <a:pt x="666750" y="1038391"/>
                </a:cubicBezTo>
                <a:cubicBezTo>
                  <a:pt x="693985" y="1029313"/>
                  <a:pt x="703525" y="1025321"/>
                  <a:pt x="733425" y="1019341"/>
                </a:cubicBezTo>
                <a:cubicBezTo>
                  <a:pt x="825494" y="1000927"/>
                  <a:pt x="756607" y="1018590"/>
                  <a:pt x="857250" y="1000291"/>
                </a:cubicBezTo>
                <a:cubicBezTo>
                  <a:pt x="870130" y="997949"/>
                  <a:pt x="882470" y="993108"/>
                  <a:pt x="895350" y="990766"/>
                </a:cubicBezTo>
                <a:cubicBezTo>
                  <a:pt x="917439" y="986750"/>
                  <a:pt x="939835" y="984655"/>
                  <a:pt x="962025" y="981241"/>
                </a:cubicBezTo>
                <a:cubicBezTo>
                  <a:pt x="1133831" y="954809"/>
                  <a:pt x="892514" y="989810"/>
                  <a:pt x="1085850" y="962191"/>
                </a:cubicBezTo>
                <a:cubicBezTo>
                  <a:pt x="1095375" y="959016"/>
                  <a:pt x="1104547" y="954462"/>
                  <a:pt x="1114425" y="952666"/>
                </a:cubicBezTo>
                <a:cubicBezTo>
                  <a:pt x="1139610" y="948087"/>
                  <a:pt x="1166519" y="951750"/>
                  <a:pt x="1190625" y="943141"/>
                </a:cubicBezTo>
                <a:cubicBezTo>
                  <a:pt x="1212186" y="935440"/>
                  <a:pt x="1247775" y="905041"/>
                  <a:pt x="1247775" y="905041"/>
                </a:cubicBezTo>
                <a:cubicBezTo>
                  <a:pt x="1271716" y="833217"/>
                  <a:pt x="1239421" y="921749"/>
                  <a:pt x="1276350" y="847891"/>
                </a:cubicBezTo>
                <a:cubicBezTo>
                  <a:pt x="1315785" y="769021"/>
                  <a:pt x="1250330" y="872633"/>
                  <a:pt x="1304925" y="790741"/>
                </a:cubicBezTo>
                <a:cubicBezTo>
                  <a:pt x="1301750" y="711366"/>
                  <a:pt x="1300866" y="631866"/>
                  <a:pt x="1295400" y="552616"/>
                </a:cubicBezTo>
                <a:cubicBezTo>
                  <a:pt x="1294499" y="539556"/>
                  <a:pt x="1288442" y="527353"/>
                  <a:pt x="1285875" y="514516"/>
                </a:cubicBezTo>
                <a:cubicBezTo>
                  <a:pt x="1282087" y="495578"/>
                  <a:pt x="1282457" y="475688"/>
                  <a:pt x="1276350" y="457366"/>
                </a:cubicBezTo>
                <a:cubicBezTo>
                  <a:pt x="1272730" y="446506"/>
                  <a:pt x="1263650" y="438316"/>
                  <a:pt x="1257300" y="428791"/>
                </a:cubicBezTo>
                <a:cubicBezTo>
                  <a:pt x="1239739" y="358547"/>
                  <a:pt x="1258610" y="422323"/>
                  <a:pt x="1228725" y="352591"/>
                </a:cubicBezTo>
                <a:cubicBezTo>
                  <a:pt x="1215400" y="321499"/>
                  <a:pt x="1222715" y="317506"/>
                  <a:pt x="1200150" y="285916"/>
                </a:cubicBezTo>
                <a:cubicBezTo>
                  <a:pt x="1192320" y="274955"/>
                  <a:pt x="1181923" y="265965"/>
                  <a:pt x="1171575" y="257341"/>
                </a:cubicBezTo>
                <a:cubicBezTo>
                  <a:pt x="1154694" y="243274"/>
                  <a:pt x="1124081" y="227461"/>
                  <a:pt x="1104900" y="219241"/>
                </a:cubicBezTo>
                <a:cubicBezTo>
                  <a:pt x="1095672" y="215286"/>
                  <a:pt x="1085726" y="213241"/>
                  <a:pt x="1076325" y="209716"/>
                </a:cubicBezTo>
                <a:cubicBezTo>
                  <a:pt x="1060316" y="203713"/>
                  <a:pt x="1045077" y="195579"/>
                  <a:pt x="1028700" y="190666"/>
                </a:cubicBezTo>
                <a:cubicBezTo>
                  <a:pt x="1013193" y="186014"/>
                  <a:pt x="996879" y="184653"/>
                  <a:pt x="981075" y="181141"/>
                </a:cubicBezTo>
                <a:cubicBezTo>
                  <a:pt x="900237" y="163177"/>
                  <a:pt x="991877" y="178602"/>
                  <a:pt x="876300" y="162091"/>
                </a:cubicBezTo>
                <a:cubicBezTo>
                  <a:pt x="866775" y="155741"/>
                  <a:pt x="858186" y="147690"/>
                  <a:pt x="847725" y="143041"/>
                </a:cubicBezTo>
                <a:cubicBezTo>
                  <a:pt x="804863" y="123991"/>
                  <a:pt x="797719" y="128753"/>
                  <a:pt x="762000" y="114466"/>
                </a:cubicBezTo>
                <a:cubicBezTo>
                  <a:pt x="746125" y="108116"/>
                  <a:pt x="730384" y="101419"/>
                  <a:pt x="714375" y="95416"/>
                </a:cubicBezTo>
                <a:cubicBezTo>
                  <a:pt x="704974" y="91891"/>
                  <a:pt x="695201" y="89416"/>
                  <a:pt x="685800" y="85891"/>
                </a:cubicBezTo>
                <a:cubicBezTo>
                  <a:pt x="669791" y="79888"/>
                  <a:pt x="654243" y="72684"/>
                  <a:pt x="638175" y="66841"/>
                </a:cubicBezTo>
                <a:cubicBezTo>
                  <a:pt x="619304" y="59979"/>
                  <a:pt x="599896" y="54653"/>
                  <a:pt x="581025" y="47791"/>
                </a:cubicBezTo>
                <a:cubicBezTo>
                  <a:pt x="502116" y="19097"/>
                  <a:pt x="564634" y="36549"/>
                  <a:pt x="495300" y="19216"/>
                </a:cubicBezTo>
                <a:cubicBezTo>
                  <a:pt x="485775" y="12866"/>
                  <a:pt x="478017" y="-1716"/>
                  <a:pt x="466725" y="166"/>
                </a:cubicBezTo>
                <a:cubicBezTo>
                  <a:pt x="436532" y="5198"/>
                  <a:pt x="423656" y="72224"/>
                  <a:pt x="419100" y="85891"/>
                </a:cubicBezTo>
                <a:cubicBezTo>
                  <a:pt x="415925" y="95416"/>
                  <a:pt x="419615" y="114466"/>
                  <a:pt x="409575" y="114466"/>
                </a:cubicBezTo>
                <a:lnTo>
                  <a:pt x="361950" y="95416"/>
                </a:lnTo>
                <a:close/>
              </a:path>
            </a:pathLst>
          </a:cu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Voľná forma 18"/>
          <p:cNvSpPr/>
          <p:nvPr/>
        </p:nvSpPr>
        <p:spPr bwMode="auto">
          <a:xfrm>
            <a:off x="4139952" y="1928448"/>
            <a:ext cx="792088" cy="852480"/>
          </a:xfrm>
          <a:custGeom>
            <a:avLst/>
            <a:gdLst>
              <a:gd name="connsiteX0" fmla="*/ 361950 w 1304925"/>
              <a:gd name="connsiteY0" fmla="*/ 95416 h 1066966"/>
              <a:gd name="connsiteX1" fmla="*/ 304800 w 1304925"/>
              <a:gd name="connsiteY1" fmla="*/ 114466 h 1066966"/>
              <a:gd name="connsiteX2" fmla="*/ 219075 w 1304925"/>
              <a:gd name="connsiteY2" fmla="*/ 162091 h 1066966"/>
              <a:gd name="connsiteX3" fmla="*/ 142875 w 1304925"/>
              <a:gd name="connsiteY3" fmla="*/ 238291 h 1066966"/>
              <a:gd name="connsiteX4" fmla="*/ 66675 w 1304925"/>
              <a:gd name="connsiteY4" fmla="*/ 343066 h 1066966"/>
              <a:gd name="connsiteX5" fmla="*/ 57150 w 1304925"/>
              <a:gd name="connsiteY5" fmla="*/ 381166 h 1066966"/>
              <a:gd name="connsiteX6" fmla="*/ 38100 w 1304925"/>
              <a:gd name="connsiteY6" fmla="*/ 409741 h 1066966"/>
              <a:gd name="connsiteX7" fmla="*/ 28575 w 1304925"/>
              <a:gd name="connsiteY7" fmla="*/ 495466 h 1066966"/>
              <a:gd name="connsiteX8" fmla="*/ 19050 w 1304925"/>
              <a:gd name="connsiteY8" fmla="*/ 524041 h 1066966"/>
              <a:gd name="connsiteX9" fmla="*/ 9525 w 1304925"/>
              <a:gd name="connsiteY9" fmla="*/ 590716 h 1066966"/>
              <a:gd name="connsiteX10" fmla="*/ 0 w 1304925"/>
              <a:gd name="connsiteY10" fmla="*/ 628816 h 1066966"/>
              <a:gd name="connsiteX11" fmla="*/ 19050 w 1304925"/>
              <a:gd name="connsiteY11" fmla="*/ 866941 h 1066966"/>
              <a:gd name="connsiteX12" fmla="*/ 47625 w 1304925"/>
              <a:gd name="connsiteY12" fmla="*/ 962191 h 1066966"/>
              <a:gd name="connsiteX13" fmla="*/ 66675 w 1304925"/>
              <a:gd name="connsiteY13" fmla="*/ 1019341 h 1066966"/>
              <a:gd name="connsiteX14" fmla="*/ 95250 w 1304925"/>
              <a:gd name="connsiteY14" fmla="*/ 1028866 h 1066966"/>
              <a:gd name="connsiteX15" fmla="*/ 142875 w 1304925"/>
              <a:gd name="connsiteY15" fmla="*/ 1047916 h 1066966"/>
              <a:gd name="connsiteX16" fmla="*/ 295275 w 1304925"/>
              <a:gd name="connsiteY16" fmla="*/ 1066966 h 1066966"/>
              <a:gd name="connsiteX17" fmla="*/ 571500 w 1304925"/>
              <a:gd name="connsiteY17" fmla="*/ 1057441 h 1066966"/>
              <a:gd name="connsiteX18" fmla="*/ 600075 w 1304925"/>
              <a:gd name="connsiteY18" fmla="*/ 1047916 h 1066966"/>
              <a:gd name="connsiteX19" fmla="*/ 666750 w 1304925"/>
              <a:gd name="connsiteY19" fmla="*/ 1038391 h 1066966"/>
              <a:gd name="connsiteX20" fmla="*/ 733425 w 1304925"/>
              <a:gd name="connsiteY20" fmla="*/ 1019341 h 1066966"/>
              <a:gd name="connsiteX21" fmla="*/ 857250 w 1304925"/>
              <a:gd name="connsiteY21" fmla="*/ 1000291 h 1066966"/>
              <a:gd name="connsiteX22" fmla="*/ 895350 w 1304925"/>
              <a:gd name="connsiteY22" fmla="*/ 990766 h 1066966"/>
              <a:gd name="connsiteX23" fmla="*/ 962025 w 1304925"/>
              <a:gd name="connsiteY23" fmla="*/ 981241 h 1066966"/>
              <a:gd name="connsiteX24" fmla="*/ 1085850 w 1304925"/>
              <a:gd name="connsiteY24" fmla="*/ 962191 h 1066966"/>
              <a:gd name="connsiteX25" fmla="*/ 1114425 w 1304925"/>
              <a:gd name="connsiteY25" fmla="*/ 952666 h 1066966"/>
              <a:gd name="connsiteX26" fmla="*/ 1190625 w 1304925"/>
              <a:gd name="connsiteY26" fmla="*/ 943141 h 1066966"/>
              <a:gd name="connsiteX27" fmla="*/ 1247775 w 1304925"/>
              <a:gd name="connsiteY27" fmla="*/ 905041 h 1066966"/>
              <a:gd name="connsiteX28" fmla="*/ 1276350 w 1304925"/>
              <a:gd name="connsiteY28" fmla="*/ 847891 h 1066966"/>
              <a:gd name="connsiteX29" fmla="*/ 1304925 w 1304925"/>
              <a:gd name="connsiteY29" fmla="*/ 790741 h 1066966"/>
              <a:gd name="connsiteX30" fmla="*/ 1295400 w 1304925"/>
              <a:gd name="connsiteY30" fmla="*/ 552616 h 1066966"/>
              <a:gd name="connsiteX31" fmla="*/ 1285875 w 1304925"/>
              <a:gd name="connsiteY31" fmla="*/ 514516 h 1066966"/>
              <a:gd name="connsiteX32" fmla="*/ 1276350 w 1304925"/>
              <a:gd name="connsiteY32" fmla="*/ 457366 h 1066966"/>
              <a:gd name="connsiteX33" fmla="*/ 1257300 w 1304925"/>
              <a:gd name="connsiteY33" fmla="*/ 428791 h 1066966"/>
              <a:gd name="connsiteX34" fmla="*/ 1228725 w 1304925"/>
              <a:gd name="connsiteY34" fmla="*/ 352591 h 1066966"/>
              <a:gd name="connsiteX35" fmla="*/ 1200150 w 1304925"/>
              <a:gd name="connsiteY35" fmla="*/ 285916 h 1066966"/>
              <a:gd name="connsiteX36" fmla="*/ 1171575 w 1304925"/>
              <a:gd name="connsiteY36" fmla="*/ 257341 h 1066966"/>
              <a:gd name="connsiteX37" fmla="*/ 1104900 w 1304925"/>
              <a:gd name="connsiteY37" fmla="*/ 219241 h 1066966"/>
              <a:gd name="connsiteX38" fmla="*/ 1076325 w 1304925"/>
              <a:gd name="connsiteY38" fmla="*/ 209716 h 1066966"/>
              <a:gd name="connsiteX39" fmla="*/ 1028700 w 1304925"/>
              <a:gd name="connsiteY39" fmla="*/ 190666 h 1066966"/>
              <a:gd name="connsiteX40" fmla="*/ 981075 w 1304925"/>
              <a:gd name="connsiteY40" fmla="*/ 181141 h 1066966"/>
              <a:gd name="connsiteX41" fmla="*/ 876300 w 1304925"/>
              <a:gd name="connsiteY41" fmla="*/ 162091 h 1066966"/>
              <a:gd name="connsiteX42" fmla="*/ 847725 w 1304925"/>
              <a:gd name="connsiteY42" fmla="*/ 143041 h 1066966"/>
              <a:gd name="connsiteX43" fmla="*/ 762000 w 1304925"/>
              <a:gd name="connsiteY43" fmla="*/ 114466 h 1066966"/>
              <a:gd name="connsiteX44" fmla="*/ 714375 w 1304925"/>
              <a:gd name="connsiteY44" fmla="*/ 95416 h 1066966"/>
              <a:gd name="connsiteX45" fmla="*/ 685800 w 1304925"/>
              <a:gd name="connsiteY45" fmla="*/ 85891 h 1066966"/>
              <a:gd name="connsiteX46" fmla="*/ 638175 w 1304925"/>
              <a:gd name="connsiteY46" fmla="*/ 66841 h 1066966"/>
              <a:gd name="connsiteX47" fmla="*/ 581025 w 1304925"/>
              <a:gd name="connsiteY47" fmla="*/ 47791 h 1066966"/>
              <a:gd name="connsiteX48" fmla="*/ 495300 w 1304925"/>
              <a:gd name="connsiteY48" fmla="*/ 19216 h 1066966"/>
              <a:gd name="connsiteX49" fmla="*/ 466725 w 1304925"/>
              <a:gd name="connsiteY49" fmla="*/ 166 h 1066966"/>
              <a:gd name="connsiteX50" fmla="*/ 419100 w 1304925"/>
              <a:gd name="connsiteY50" fmla="*/ 85891 h 1066966"/>
              <a:gd name="connsiteX51" fmla="*/ 409575 w 1304925"/>
              <a:gd name="connsiteY51" fmla="*/ 114466 h 1066966"/>
              <a:gd name="connsiteX52" fmla="*/ 361950 w 1304925"/>
              <a:gd name="connsiteY52" fmla="*/ 95416 h 106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304925" h="1066966">
                <a:moveTo>
                  <a:pt x="361950" y="95416"/>
                </a:moveTo>
                <a:cubicBezTo>
                  <a:pt x="342900" y="101766"/>
                  <a:pt x="322761" y="105486"/>
                  <a:pt x="304800" y="114466"/>
                </a:cubicBezTo>
                <a:cubicBezTo>
                  <a:pt x="173792" y="179970"/>
                  <a:pt x="298096" y="135751"/>
                  <a:pt x="219075" y="162091"/>
                </a:cubicBezTo>
                <a:cubicBezTo>
                  <a:pt x="193675" y="187491"/>
                  <a:pt x="164428" y="209554"/>
                  <a:pt x="142875" y="238291"/>
                </a:cubicBezTo>
                <a:cubicBezTo>
                  <a:pt x="78856" y="323649"/>
                  <a:pt x="103337" y="288073"/>
                  <a:pt x="66675" y="343066"/>
                </a:cubicBezTo>
                <a:cubicBezTo>
                  <a:pt x="63500" y="355766"/>
                  <a:pt x="62307" y="369134"/>
                  <a:pt x="57150" y="381166"/>
                </a:cubicBezTo>
                <a:cubicBezTo>
                  <a:pt x="52641" y="391688"/>
                  <a:pt x="40876" y="398635"/>
                  <a:pt x="38100" y="409741"/>
                </a:cubicBezTo>
                <a:cubicBezTo>
                  <a:pt x="31127" y="437633"/>
                  <a:pt x="33302" y="467106"/>
                  <a:pt x="28575" y="495466"/>
                </a:cubicBezTo>
                <a:cubicBezTo>
                  <a:pt x="26924" y="505370"/>
                  <a:pt x="22225" y="514516"/>
                  <a:pt x="19050" y="524041"/>
                </a:cubicBezTo>
                <a:cubicBezTo>
                  <a:pt x="15875" y="546266"/>
                  <a:pt x="13541" y="568627"/>
                  <a:pt x="9525" y="590716"/>
                </a:cubicBezTo>
                <a:cubicBezTo>
                  <a:pt x="7183" y="603596"/>
                  <a:pt x="0" y="615725"/>
                  <a:pt x="0" y="628816"/>
                </a:cubicBezTo>
                <a:cubicBezTo>
                  <a:pt x="0" y="859859"/>
                  <a:pt x="-313" y="750765"/>
                  <a:pt x="19050" y="866941"/>
                </a:cubicBezTo>
                <a:cubicBezTo>
                  <a:pt x="45522" y="1025775"/>
                  <a:pt x="8306" y="873722"/>
                  <a:pt x="47625" y="962191"/>
                </a:cubicBezTo>
                <a:cubicBezTo>
                  <a:pt x="55780" y="980541"/>
                  <a:pt x="47625" y="1012991"/>
                  <a:pt x="66675" y="1019341"/>
                </a:cubicBezTo>
                <a:cubicBezTo>
                  <a:pt x="76200" y="1022516"/>
                  <a:pt x="85849" y="1025341"/>
                  <a:pt x="95250" y="1028866"/>
                </a:cubicBezTo>
                <a:cubicBezTo>
                  <a:pt x="111259" y="1034869"/>
                  <a:pt x="126498" y="1043003"/>
                  <a:pt x="142875" y="1047916"/>
                </a:cubicBezTo>
                <a:cubicBezTo>
                  <a:pt x="185664" y="1060753"/>
                  <a:pt x="259342" y="1063699"/>
                  <a:pt x="295275" y="1066966"/>
                </a:cubicBezTo>
                <a:cubicBezTo>
                  <a:pt x="387350" y="1063791"/>
                  <a:pt x="479550" y="1063188"/>
                  <a:pt x="571500" y="1057441"/>
                </a:cubicBezTo>
                <a:cubicBezTo>
                  <a:pt x="581521" y="1056815"/>
                  <a:pt x="590230" y="1049885"/>
                  <a:pt x="600075" y="1047916"/>
                </a:cubicBezTo>
                <a:cubicBezTo>
                  <a:pt x="622090" y="1043513"/>
                  <a:pt x="644525" y="1041566"/>
                  <a:pt x="666750" y="1038391"/>
                </a:cubicBezTo>
                <a:cubicBezTo>
                  <a:pt x="693985" y="1029313"/>
                  <a:pt x="703525" y="1025321"/>
                  <a:pt x="733425" y="1019341"/>
                </a:cubicBezTo>
                <a:cubicBezTo>
                  <a:pt x="825494" y="1000927"/>
                  <a:pt x="756607" y="1018590"/>
                  <a:pt x="857250" y="1000291"/>
                </a:cubicBezTo>
                <a:cubicBezTo>
                  <a:pt x="870130" y="997949"/>
                  <a:pt x="882470" y="993108"/>
                  <a:pt x="895350" y="990766"/>
                </a:cubicBezTo>
                <a:cubicBezTo>
                  <a:pt x="917439" y="986750"/>
                  <a:pt x="939835" y="984655"/>
                  <a:pt x="962025" y="981241"/>
                </a:cubicBezTo>
                <a:cubicBezTo>
                  <a:pt x="1133831" y="954809"/>
                  <a:pt x="892514" y="989810"/>
                  <a:pt x="1085850" y="962191"/>
                </a:cubicBezTo>
                <a:cubicBezTo>
                  <a:pt x="1095375" y="959016"/>
                  <a:pt x="1104547" y="954462"/>
                  <a:pt x="1114425" y="952666"/>
                </a:cubicBezTo>
                <a:cubicBezTo>
                  <a:pt x="1139610" y="948087"/>
                  <a:pt x="1166519" y="951750"/>
                  <a:pt x="1190625" y="943141"/>
                </a:cubicBezTo>
                <a:cubicBezTo>
                  <a:pt x="1212186" y="935440"/>
                  <a:pt x="1247775" y="905041"/>
                  <a:pt x="1247775" y="905041"/>
                </a:cubicBezTo>
                <a:cubicBezTo>
                  <a:pt x="1271716" y="833217"/>
                  <a:pt x="1239421" y="921749"/>
                  <a:pt x="1276350" y="847891"/>
                </a:cubicBezTo>
                <a:cubicBezTo>
                  <a:pt x="1315785" y="769021"/>
                  <a:pt x="1250330" y="872633"/>
                  <a:pt x="1304925" y="790741"/>
                </a:cubicBezTo>
                <a:cubicBezTo>
                  <a:pt x="1301750" y="711366"/>
                  <a:pt x="1300866" y="631866"/>
                  <a:pt x="1295400" y="552616"/>
                </a:cubicBezTo>
                <a:cubicBezTo>
                  <a:pt x="1294499" y="539556"/>
                  <a:pt x="1288442" y="527353"/>
                  <a:pt x="1285875" y="514516"/>
                </a:cubicBezTo>
                <a:cubicBezTo>
                  <a:pt x="1282087" y="495578"/>
                  <a:pt x="1282457" y="475688"/>
                  <a:pt x="1276350" y="457366"/>
                </a:cubicBezTo>
                <a:cubicBezTo>
                  <a:pt x="1272730" y="446506"/>
                  <a:pt x="1263650" y="438316"/>
                  <a:pt x="1257300" y="428791"/>
                </a:cubicBezTo>
                <a:cubicBezTo>
                  <a:pt x="1239739" y="358547"/>
                  <a:pt x="1258610" y="422323"/>
                  <a:pt x="1228725" y="352591"/>
                </a:cubicBezTo>
                <a:cubicBezTo>
                  <a:pt x="1215400" y="321499"/>
                  <a:pt x="1222715" y="317506"/>
                  <a:pt x="1200150" y="285916"/>
                </a:cubicBezTo>
                <a:cubicBezTo>
                  <a:pt x="1192320" y="274955"/>
                  <a:pt x="1181923" y="265965"/>
                  <a:pt x="1171575" y="257341"/>
                </a:cubicBezTo>
                <a:cubicBezTo>
                  <a:pt x="1154694" y="243274"/>
                  <a:pt x="1124081" y="227461"/>
                  <a:pt x="1104900" y="219241"/>
                </a:cubicBezTo>
                <a:cubicBezTo>
                  <a:pt x="1095672" y="215286"/>
                  <a:pt x="1085726" y="213241"/>
                  <a:pt x="1076325" y="209716"/>
                </a:cubicBezTo>
                <a:cubicBezTo>
                  <a:pt x="1060316" y="203713"/>
                  <a:pt x="1045077" y="195579"/>
                  <a:pt x="1028700" y="190666"/>
                </a:cubicBezTo>
                <a:cubicBezTo>
                  <a:pt x="1013193" y="186014"/>
                  <a:pt x="996879" y="184653"/>
                  <a:pt x="981075" y="181141"/>
                </a:cubicBezTo>
                <a:cubicBezTo>
                  <a:pt x="900237" y="163177"/>
                  <a:pt x="991877" y="178602"/>
                  <a:pt x="876300" y="162091"/>
                </a:cubicBezTo>
                <a:cubicBezTo>
                  <a:pt x="866775" y="155741"/>
                  <a:pt x="858186" y="147690"/>
                  <a:pt x="847725" y="143041"/>
                </a:cubicBezTo>
                <a:cubicBezTo>
                  <a:pt x="804863" y="123991"/>
                  <a:pt x="797719" y="128753"/>
                  <a:pt x="762000" y="114466"/>
                </a:cubicBezTo>
                <a:cubicBezTo>
                  <a:pt x="746125" y="108116"/>
                  <a:pt x="730384" y="101419"/>
                  <a:pt x="714375" y="95416"/>
                </a:cubicBezTo>
                <a:cubicBezTo>
                  <a:pt x="704974" y="91891"/>
                  <a:pt x="695201" y="89416"/>
                  <a:pt x="685800" y="85891"/>
                </a:cubicBezTo>
                <a:cubicBezTo>
                  <a:pt x="669791" y="79888"/>
                  <a:pt x="654243" y="72684"/>
                  <a:pt x="638175" y="66841"/>
                </a:cubicBezTo>
                <a:cubicBezTo>
                  <a:pt x="619304" y="59979"/>
                  <a:pt x="599896" y="54653"/>
                  <a:pt x="581025" y="47791"/>
                </a:cubicBezTo>
                <a:cubicBezTo>
                  <a:pt x="502116" y="19097"/>
                  <a:pt x="564634" y="36549"/>
                  <a:pt x="495300" y="19216"/>
                </a:cubicBezTo>
                <a:cubicBezTo>
                  <a:pt x="485775" y="12866"/>
                  <a:pt x="478017" y="-1716"/>
                  <a:pt x="466725" y="166"/>
                </a:cubicBezTo>
                <a:cubicBezTo>
                  <a:pt x="436532" y="5198"/>
                  <a:pt x="423656" y="72224"/>
                  <a:pt x="419100" y="85891"/>
                </a:cubicBezTo>
                <a:cubicBezTo>
                  <a:pt x="415925" y="95416"/>
                  <a:pt x="419615" y="114466"/>
                  <a:pt x="409575" y="114466"/>
                </a:cubicBezTo>
                <a:lnTo>
                  <a:pt x="361950" y="95416"/>
                </a:lnTo>
                <a:close/>
              </a:path>
            </a:pathLst>
          </a:custGeom>
          <a:noFill/>
          <a:ln w="158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283968" y="278092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i="1" dirty="0" smtClean="0">
                <a:solidFill>
                  <a:srgbClr val="FF00FF"/>
                </a:solidFill>
              </a:rPr>
              <a:t>T</a:t>
            </a:r>
            <a:r>
              <a:rPr lang="sk-SK" dirty="0" smtClean="0">
                <a:solidFill>
                  <a:srgbClr val="FF00FF"/>
                </a:solidFill>
              </a:rPr>
              <a:t> = 0</a:t>
            </a:r>
            <a:endParaRPr lang="sk-SK" dirty="0">
              <a:solidFill>
                <a:srgbClr val="FF00FF"/>
              </a:solidFill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2915816" y="2483604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i="1" dirty="0" smtClean="0">
                <a:solidFill>
                  <a:srgbClr val="0000FF"/>
                </a:solidFill>
              </a:rPr>
              <a:t>T</a:t>
            </a:r>
            <a:r>
              <a:rPr lang="sk-SK" dirty="0" smtClean="0">
                <a:solidFill>
                  <a:srgbClr val="0000FF"/>
                </a:solidFill>
              </a:rPr>
              <a:t> &gt; 0</a:t>
            </a:r>
            <a:endParaRPr lang="sk-SK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volený návrh">
  <a:themeElements>
    <a:clrScheme name="Predvolený návrh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3133</TotalTime>
  <Words>280</Words>
  <Application>Microsoft Office PowerPoint</Application>
  <PresentationFormat>Prezentácia na obrazovke (4:3)</PresentationFormat>
  <Paragraphs>76</Paragraphs>
  <Slides>10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Predvolený návrh</vt:lpstr>
      <vt:lpstr>Fyzika 2.- prednáška 11.</vt:lpstr>
      <vt:lpstr>5.5 Elektrický oscilačný obvod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Fyzika 2.- prednáška 1.</dc:title>
  <dc:creator>pc</dc:creator>
  <cp:lastModifiedBy>pc</cp:lastModifiedBy>
  <cp:revision>277</cp:revision>
  <cp:lastPrinted>2016-04-16T09:51:14Z</cp:lastPrinted>
  <dcterms:created xsi:type="dcterms:W3CDTF">2013-02-05T08:27:53Z</dcterms:created>
  <dcterms:modified xsi:type="dcterms:W3CDTF">2016-05-02T11:12:41Z</dcterms:modified>
</cp:coreProperties>
</file>