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78" r:id="rId2"/>
    <p:sldId id="494" r:id="rId3"/>
    <p:sldId id="462" r:id="rId4"/>
    <p:sldId id="504" r:id="rId5"/>
    <p:sldId id="500" r:id="rId6"/>
    <p:sldId id="501" r:id="rId7"/>
    <p:sldId id="534" r:id="rId8"/>
  </p:sldIdLst>
  <p:sldSz cx="9144000" cy="6858000" type="screen4x3"/>
  <p:notesSz cx="6761163" cy="9942513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CC"/>
    <a:srgbClr val="663300"/>
    <a:srgbClr val="CCFFFF"/>
    <a:srgbClr val="FFCC99"/>
    <a:srgbClr val="CC3300"/>
    <a:srgbClr val="FFFF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54" autoAdjust="0"/>
    <p:restoredTop sz="93482" autoAdjust="0"/>
  </p:normalViewPr>
  <p:slideViewPr>
    <p:cSldViewPr>
      <p:cViewPr varScale="1">
        <p:scale>
          <a:sx n="105" d="100"/>
          <a:sy n="105" d="100"/>
        </p:scale>
        <p:origin x="-17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28996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589" y="1"/>
            <a:ext cx="2928996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789"/>
            <a:ext cx="2928996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589" y="9443789"/>
            <a:ext cx="2928996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42CD9CC-635A-4E0D-A1C0-36AB088AA98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89113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8996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30589" y="1"/>
            <a:ext cx="2928996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02D04D6-DF08-4D06-B4A3-C140E64F6FCD}" type="datetimeFigureOut">
              <a:rPr lang="sk-SK"/>
              <a:pPr>
                <a:defRPr/>
              </a:pPr>
              <a:t>9. 5. 2016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 smtClean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5801" y="4721895"/>
            <a:ext cx="5409562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 smtClean="0"/>
              <a:t>Upravte štýl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443789"/>
            <a:ext cx="2928996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30589" y="9443789"/>
            <a:ext cx="2928996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FC9E985-83A9-4732-8369-ED6115FABE6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57249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sk-SK" smtClean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5C426B-1832-4403-8B59-AB7AED3EE8E2}" type="slidenum">
              <a:rPr lang="sk-SK" smtClean="0"/>
              <a:pPr>
                <a:defRPr/>
              </a:pPr>
              <a:t>4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sk-SK" smtClean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DE4507-19A3-46DE-8124-2962AE6BE705}" type="slidenum">
              <a:rPr lang="sk-SK" smtClean="0"/>
              <a:pPr>
                <a:defRPr/>
              </a:pPr>
              <a:t>5</a:t>
            </a:fld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obrazu snímky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Zástupný symbol poznámo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k-SK" altLang="sk-SK" smtClean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3D7235-9ADF-463D-8109-223B5E554AB7}" type="slidenum">
              <a:rPr lang="sk-SK" smtClean="0"/>
              <a:pPr>
                <a:defRPr/>
              </a:pPr>
              <a:t>6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A8EF3-9641-487E-8F73-CF605CD2ECB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3191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07676-3F59-4A96-A17E-EB9DE36C762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74399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C422C-E3B9-48FE-8D2C-67C7622524D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6349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14CF1-600E-4AA1-9CDD-C43D631C4FF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28531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ext a dva objek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391B8-7C11-4DFD-81F9-AD3609C0EDC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81186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F1A28-F5DE-490A-BBF2-D2325598788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47666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štyr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BC9A7-8718-472D-B390-2CF0C618A5C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0469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E8C14-B646-4ED0-B429-D80C42EACB5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0470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CC668-49ED-4EBF-8BD3-C31E793F7DD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32222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E0E4C-085C-4A2F-9FC6-3084F560602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21595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3B25D-B22C-4DED-A02A-3FE5EA5408D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93017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3E32A-1A5C-4881-A817-EA2539D9B65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6134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71C08-2C24-4EF2-BEAA-CCC3BFA1342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16007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4C67B8-2512-47F0-B4EF-83E2C39A6B4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0965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22479-5838-47E4-B176-09782738591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7066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Kliknite sem a upravte štýl predlohy nadpisov.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sk-SK" smtClean="0"/>
              <a:t>Kliknite sem a upravte štýly predlohy textu.</a:t>
            </a:r>
          </a:p>
          <a:p>
            <a:pPr lvl="1"/>
            <a:r>
              <a:rPr lang="sk-SK" altLang="sk-SK" smtClean="0"/>
              <a:t>Druhá úroveň</a:t>
            </a:r>
          </a:p>
          <a:p>
            <a:pPr lvl="2"/>
            <a:r>
              <a:rPr lang="sk-SK" altLang="sk-SK" smtClean="0"/>
              <a:t>Tretia úroveň</a:t>
            </a:r>
          </a:p>
          <a:p>
            <a:pPr lvl="3"/>
            <a:r>
              <a:rPr lang="sk-SK" altLang="sk-SK" smtClean="0"/>
              <a:t>Štvrtá úroveň</a:t>
            </a:r>
          </a:p>
          <a:p>
            <a:pPr lvl="4"/>
            <a:r>
              <a:rPr lang="sk-SK" altLang="sk-SK" smtClean="0"/>
              <a:t>Piata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FC49080-BE46-424E-8CB0-42EFE6F907E3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1.png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74875"/>
            <a:ext cx="7772400" cy="1470025"/>
          </a:xfrm>
        </p:spPr>
        <p:txBody>
          <a:bodyPr/>
          <a:lstStyle/>
          <a:p>
            <a:pPr eaLnBrk="1" hangingPunct="1"/>
            <a:r>
              <a:rPr lang="sk-SK" altLang="sk-SK" smtClean="0"/>
              <a:t>Fyzika 2.- prednáška 12.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sk-SK" altLang="sk-SK" sz="2800" b="1" smtClean="0">
                <a:solidFill>
                  <a:srgbClr val="C00000"/>
                </a:solidFill>
              </a:rPr>
              <a:t>RNDr.  Z. Gibová, PhD.</a:t>
            </a:r>
          </a:p>
          <a:p>
            <a:pPr eaLnBrk="1" hangingPunct="1"/>
            <a:endParaRPr lang="sk-SK" altLang="sk-SK" sz="2800" smtClean="0"/>
          </a:p>
          <a:p>
            <a:pPr eaLnBrk="1" hangingPunct="1"/>
            <a:endParaRPr lang="sk-SK" altLang="sk-SK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1111250" y="404813"/>
            <a:ext cx="66087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k-SK" altLang="sk-SK" sz="1800" b="1">
                <a:solidFill>
                  <a:srgbClr val="C00000"/>
                </a:solidFill>
              </a:rPr>
              <a:t>Klasifikácia elektromagnetických vĺn – podľa vlnovej dĺžky</a:t>
            </a:r>
          </a:p>
        </p:txBody>
      </p:sp>
      <p:pic>
        <p:nvPicPr>
          <p:cNvPr id="17411" name="Picture 4" descr="http://blog.sme.sk/blog/15083/223617/spektrumEMV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125538"/>
            <a:ext cx="6746875" cy="322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6" descr="http://www.uspornaziarovka.sk/product_images/uploaded_images/elektromagnetickeSpektrumNoTit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04813"/>
            <a:ext cx="78517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BlokTextu 1"/>
          <p:cNvSpPr txBox="1">
            <a:spLocks noChangeArrowheads="1"/>
          </p:cNvSpPr>
          <p:nvPr/>
        </p:nvSpPr>
        <p:spPr bwMode="auto">
          <a:xfrm>
            <a:off x="107950" y="188913"/>
            <a:ext cx="8642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/>
          </a:p>
        </p:txBody>
      </p:sp>
      <p:sp>
        <p:nvSpPr>
          <p:cNvPr id="26627" name="BlokTextu 6"/>
          <p:cNvSpPr txBox="1">
            <a:spLocks noChangeArrowheads="1"/>
          </p:cNvSpPr>
          <p:nvPr/>
        </p:nvSpPr>
        <p:spPr bwMode="auto">
          <a:xfrm>
            <a:off x="250825" y="4077072"/>
            <a:ext cx="8424863" cy="369887"/>
          </a:xfrm>
          <a:prstGeom prst="rect">
            <a:avLst/>
          </a:prstGeom>
          <a:solidFill>
            <a:srgbClr val="FFCC99"/>
          </a:solidFill>
          <a:ln w="2540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800" b="1" i="1">
                <a:solidFill>
                  <a:srgbClr val="0000FF"/>
                </a:solidFill>
              </a:rPr>
              <a:t>Polarizovaná EM vlna</a:t>
            </a:r>
            <a:r>
              <a:rPr lang="sk-SK" altLang="sk-SK" sz="1800" b="1" i="1"/>
              <a:t> </a:t>
            </a:r>
            <a:r>
              <a:rPr lang="sk-SK" altLang="sk-SK" sz="1800"/>
              <a:t>– EM vlna, v ktorej elektrická zložka kmitá v jednej rovine.</a:t>
            </a:r>
          </a:p>
        </p:txBody>
      </p:sp>
      <p:sp>
        <p:nvSpPr>
          <p:cNvPr id="26629" name="BlokTextu 6"/>
          <p:cNvSpPr txBox="1">
            <a:spLocks noChangeArrowheads="1"/>
          </p:cNvSpPr>
          <p:nvPr/>
        </p:nvSpPr>
        <p:spPr bwMode="auto">
          <a:xfrm>
            <a:off x="179388" y="334616"/>
            <a:ext cx="8713787" cy="646112"/>
          </a:xfrm>
          <a:prstGeom prst="rect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sk-SK" altLang="sk-SK" sz="1800"/>
              <a:t>Ak zvolíme </a:t>
            </a:r>
            <a:r>
              <a:rPr lang="sk-SK" altLang="sk-SK" sz="1800" b="1">
                <a:solidFill>
                  <a:srgbClr val="0000FF"/>
                </a:solidFill>
              </a:rPr>
              <a:t>smer polarizácie </a:t>
            </a:r>
            <a:r>
              <a:rPr lang="sk-SK" altLang="sk-SK" sz="1800"/>
              <a:t>potom zložka intenzity rovnobežná zo smerom polarizácie prejde polarizačnou doštičkou a zložka k nej kolmá bude pohltená. </a:t>
            </a:r>
          </a:p>
        </p:txBody>
      </p:sp>
      <p:pic>
        <p:nvPicPr>
          <p:cNvPr id="2663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4248472" cy="2104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7" descr="polarizované sv&amp;ecaron;tlo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68" b="281"/>
          <a:stretch/>
        </p:blipFill>
        <p:spPr bwMode="auto">
          <a:xfrm>
            <a:off x="5364088" y="1412776"/>
            <a:ext cx="3071812" cy="2301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BlokTextu 1"/>
          <p:cNvSpPr txBox="1">
            <a:spLocks noChangeArrowheads="1"/>
          </p:cNvSpPr>
          <p:nvPr/>
        </p:nvSpPr>
        <p:spPr bwMode="auto">
          <a:xfrm>
            <a:off x="142875" y="44624"/>
            <a:ext cx="9001125" cy="657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800" dirty="0">
                <a:solidFill>
                  <a:srgbClr val="FF0000"/>
                </a:solidFill>
              </a:rPr>
              <a:t>6.2.2 </a:t>
            </a:r>
            <a:r>
              <a:rPr lang="sk-SK" altLang="sk-SK" sz="1800" dirty="0" smtClean="0">
                <a:solidFill>
                  <a:srgbClr val="FF0000"/>
                </a:solidFill>
              </a:rPr>
              <a:t>Fotoelektrický jav</a:t>
            </a:r>
            <a:endParaRPr lang="sk-SK" altLang="sk-SK" sz="1800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sk-SK" altLang="sk-SK" sz="1800" dirty="0" smtClean="0"/>
              <a:t>                       M. </a:t>
            </a:r>
            <a:r>
              <a:rPr lang="sk-SK" altLang="sk-SK" sz="1800" dirty="0" err="1" smtClean="0"/>
              <a:t>Planck</a:t>
            </a:r>
            <a:r>
              <a:rPr lang="sk-SK" altLang="sk-SK" sz="1800" dirty="0" smtClean="0"/>
              <a:t> - existuje najmenšie množstvo energie elektromagnetického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sk-SK" altLang="sk-SK" sz="1800" dirty="0"/>
              <a:t> </a:t>
            </a:r>
            <a:r>
              <a:rPr lang="sk-SK" altLang="sk-SK" sz="1800" dirty="0" smtClean="0"/>
              <a:t>                      vlnenia.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800" dirty="0" smtClean="0"/>
              <a:t>                       V roku 1905 A. Einstein hypotéza o diskrétnom odovzdávaní energie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800" dirty="0"/>
              <a:t> </a:t>
            </a:r>
            <a:r>
              <a:rPr lang="sk-SK" altLang="sk-SK" sz="1800" dirty="0" smtClean="0"/>
              <a:t>                      (v dávkach = kvantách) zo svetla atómom látky.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800" dirty="0"/>
              <a:t> </a:t>
            </a:r>
            <a:r>
              <a:rPr lang="sk-SK" altLang="sk-SK" sz="1800" dirty="0" smtClean="0"/>
              <a:t>                      </a:t>
            </a:r>
          </a:p>
          <a:p>
            <a:pPr eaLnBrk="1" hangingPunct="1">
              <a:buNone/>
            </a:pPr>
            <a:r>
              <a:rPr lang="sk-SK" altLang="sk-SK" sz="1800" dirty="0" smtClean="0"/>
              <a:t>                        </a:t>
            </a:r>
            <a:r>
              <a:rPr lang="sk-SK" altLang="sk-SK" sz="1800" b="1" dirty="0" smtClean="0">
                <a:solidFill>
                  <a:srgbClr val="0000FF"/>
                </a:solidFill>
              </a:rPr>
              <a:t>Fotón (1926) </a:t>
            </a:r>
            <a:r>
              <a:rPr lang="sk-SK" altLang="sk-SK" sz="1800" dirty="0" smtClean="0"/>
              <a:t>- minimálne energetické kvantum elektromagnetického</a:t>
            </a:r>
          </a:p>
          <a:p>
            <a:pPr eaLnBrk="1" hangingPunct="1">
              <a:buNone/>
            </a:pPr>
            <a:r>
              <a:rPr lang="sk-SK" altLang="sk-SK" sz="1800" dirty="0" smtClean="0"/>
              <a:t>                        vlnenia (</a:t>
            </a:r>
            <a:r>
              <a:rPr lang="sk-SK" altLang="sk-SK" sz="1800" i="1" dirty="0" smtClean="0"/>
              <a:t>Planckova teória elektromagnetického vlnenia</a:t>
            </a:r>
            <a:r>
              <a:rPr lang="sk-SK" altLang="sk-SK" sz="1800" dirty="0" smtClean="0"/>
              <a:t>)</a:t>
            </a:r>
          </a:p>
          <a:p>
            <a:pPr eaLnBrk="1" hangingPunct="1">
              <a:buNone/>
            </a:pPr>
            <a:r>
              <a:rPr lang="sk-SK" altLang="sk-SK" sz="1800" dirty="0"/>
              <a:t> </a:t>
            </a:r>
            <a:r>
              <a:rPr lang="sk-SK" altLang="sk-SK" sz="1800" dirty="0" smtClean="0"/>
              <a:t>                       </a:t>
            </a:r>
            <a:r>
              <a:rPr lang="sk-SK" altLang="sk-SK" sz="1800" b="1" dirty="0" smtClean="0">
                <a:solidFill>
                  <a:srgbClr val="0000FF"/>
                </a:solidFill>
              </a:rPr>
              <a:t>Energia fotónu </a:t>
            </a:r>
            <a:r>
              <a:rPr lang="sk-SK" altLang="sk-SK" sz="1800" dirty="0" smtClean="0"/>
              <a:t>– energia, ktorú odovzdá svetelná vlna s frekvenciou </a:t>
            </a:r>
            <a:r>
              <a:rPr lang="sk-SK" altLang="sk-SK" sz="1800" i="1" dirty="0" smtClean="0"/>
              <a:t>f</a:t>
            </a:r>
          </a:p>
          <a:p>
            <a:pPr eaLnBrk="1" hangingPunct="1">
              <a:buNone/>
            </a:pPr>
            <a:r>
              <a:rPr lang="sk-SK" altLang="sk-SK" sz="1800" i="1" dirty="0"/>
              <a:t> </a:t>
            </a:r>
            <a:r>
              <a:rPr lang="sk-SK" altLang="sk-SK" sz="1800" i="1" dirty="0" smtClean="0"/>
              <a:t>                       </a:t>
            </a:r>
            <a:r>
              <a:rPr lang="sk-SK" altLang="sk-SK" sz="1800" dirty="0" smtClean="0"/>
              <a:t>jedným fotónom. </a:t>
            </a:r>
          </a:p>
          <a:p>
            <a:pPr eaLnBrk="1" hangingPunct="1">
              <a:buNone/>
            </a:pPr>
            <a:r>
              <a:rPr lang="sk-SK" altLang="sk-SK" sz="1800" dirty="0"/>
              <a:t> </a:t>
            </a:r>
            <a:r>
              <a:rPr lang="sk-SK" altLang="sk-SK" sz="1800" dirty="0" smtClean="0"/>
              <a:t>                       </a:t>
            </a:r>
          </a:p>
          <a:p>
            <a:pPr eaLnBrk="1" hangingPunct="1">
              <a:buNone/>
            </a:pPr>
            <a:endParaRPr lang="sk-SK" altLang="sk-SK" sz="1800" dirty="0" smtClean="0"/>
          </a:p>
          <a:p>
            <a:pPr eaLnBrk="1" hangingPunct="1">
              <a:buNone/>
            </a:pPr>
            <a:endParaRPr lang="sk-SK" altLang="sk-SK" sz="1800" dirty="0" smtClean="0"/>
          </a:p>
          <a:p>
            <a:pPr eaLnBrk="1" hangingPunct="1">
              <a:spcBef>
                <a:spcPct val="0"/>
              </a:spcBef>
              <a:buNone/>
            </a:pPr>
            <a:r>
              <a:rPr lang="sk-SK" altLang="sk-SK" sz="1800" b="1" i="1" dirty="0" smtClean="0"/>
              <a:t>                              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sk-SK" altLang="sk-SK" sz="1800" b="1" i="1" dirty="0"/>
              <a:t> </a:t>
            </a:r>
            <a:r>
              <a:rPr lang="sk-SK" altLang="sk-SK" sz="1800" b="1" i="1" dirty="0" smtClean="0"/>
              <a:t>                                                           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sk-SK" altLang="sk-SK" sz="1800" b="1" i="1" dirty="0"/>
              <a:t> </a:t>
            </a:r>
            <a:r>
              <a:rPr lang="sk-SK" altLang="sk-SK" sz="1800" b="1" i="1" dirty="0" smtClean="0"/>
              <a:t>                                 h – Planckova konštanta</a:t>
            </a:r>
            <a:r>
              <a:rPr lang="sk-SK" altLang="sk-SK" sz="1800" b="1" dirty="0" smtClean="0"/>
              <a:t>,</a:t>
            </a:r>
            <a:r>
              <a:rPr lang="sk-SK" altLang="sk-SK" sz="1800" b="1" i="1" dirty="0" smtClean="0"/>
              <a:t> </a:t>
            </a:r>
            <a:r>
              <a:rPr lang="sk-SK" altLang="sk-SK" sz="1800" b="1" dirty="0" smtClean="0"/>
              <a:t>6,63.10</a:t>
            </a:r>
            <a:r>
              <a:rPr lang="sk-SK" altLang="sk-SK" sz="1800" b="1" baseline="30000" dirty="0" smtClean="0"/>
              <a:t>-34</a:t>
            </a:r>
            <a:r>
              <a:rPr lang="sk-SK" altLang="sk-SK" sz="1800" b="1" dirty="0" smtClean="0"/>
              <a:t> </a:t>
            </a:r>
            <a:r>
              <a:rPr lang="sk-SK" altLang="sk-SK" sz="1800" b="1" dirty="0" err="1" smtClean="0"/>
              <a:t>J.s</a:t>
            </a:r>
            <a:endParaRPr lang="sk-SK" altLang="sk-SK" sz="1800" b="1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sk-SK" altLang="sk-SK" sz="1800" b="1" dirty="0"/>
          </a:p>
        </p:txBody>
      </p:sp>
      <p:pic>
        <p:nvPicPr>
          <p:cNvPr id="29702" name="Picture 6" descr="Výsledok vyh&amp;lcaron;adávania obrázkov pre dopyt Einstei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01" r="25141" b="13878"/>
          <a:stretch/>
        </p:blipFill>
        <p:spPr bwMode="auto">
          <a:xfrm>
            <a:off x="179512" y="2852936"/>
            <a:ext cx="1358020" cy="1501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4" name="Picture 8" descr="Max Planck 193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1224136" cy="151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ĺžnik 1"/>
          <p:cNvSpPr>
            <a:spLocks noChangeArrowheads="1"/>
          </p:cNvSpPr>
          <p:nvPr/>
        </p:nvSpPr>
        <p:spPr bwMode="auto">
          <a:xfrm>
            <a:off x="251520" y="2204864"/>
            <a:ext cx="151216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200" b="1" dirty="0" smtClean="0"/>
              <a:t>Max </a:t>
            </a:r>
            <a:r>
              <a:rPr lang="sk-SK" altLang="sk-SK" sz="1200" b="1" dirty="0" err="1" smtClean="0"/>
              <a:t>Planck</a:t>
            </a:r>
            <a:endParaRPr lang="sk-SK" altLang="sk-SK" sz="1200" b="1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200" b="1" dirty="0" smtClean="0"/>
              <a:t>(</a:t>
            </a:r>
            <a:r>
              <a:rPr lang="sk-SK" sz="1200" b="1" dirty="0" smtClean="0"/>
              <a:t>1858 - 1947</a:t>
            </a:r>
            <a:r>
              <a:rPr lang="sk-SK" altLang="sk-SK" sz="1200" b="1" dirty="0" smtClean="0"/>
              <a:t>)</a:t>
            </a:r>
            <a:r>
              <a:rPr lang="en-US" altLang="sk-SK" sz="1800" b="1" dirty="0" smtClean="0"/>
              <a:t> </a:t>
            </a:r>
            <a:endParaRPr lang="en-US" altLang="sk-SK" sz="1800" b="1" dirty="0"/>
          </a:p>
        </p:txBody>
      </p:sp>
      <p:sp>
        <p:nvSpPr>
          <p:cNvPr id="8" name="Obdĺžnik 1"/>
          <p:cNvSpPr>
            <a:spLocks noChangeArrowheads="1"/>
          </p:cNvSpPr>
          <p:nvPr/>
        </p:nvSpPr>
        <p:spPr bwMode="auto">
          <a:xfrm>
            <a:off x="107727" y="4437112"/>
            <a:ext cx="22320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200" b="1" dirty="0" smtClean="0"/>
              <a:t>Albert Einstein</a:t>
            </a:r>
            <a:r>
              <a:rPr lang="sk-SK" altLang="sk-SK" sz="1200" b="1" dirty="0" smtClean="0">
                <a:solidFill>
                  <a:srgbClr val="0000FF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k-SK" altLang="sk-SK" sz="1200" b="1" dirty="0" smtClean="0"/>
              <a:t>  (</a:t>
            </a:r>
            <a:r>
              <a:rPr lang="sk-SK" sz="1200" b="1" dirty="0" smtClean="0"/>
              <a:t>1879 – 1955</a:t>
            </a:r>
            <a:r>
              <a:rPr lang="sk-SK" altLang="sk-SK" sz="1200" b="1" dirty="0" smtClean="0"/>
              <a:t>)</a:t>
            </a:r>
            <a:r>
              <a:rPr lang="en-US" altLang="sk-SK" sz="1800" b="1" dirty="0" smtClean="0"/>
              <a:t> </a:t>
            </a:r>
            <a:endParaRPr lang="en-US" altLang="sk-SK" sz="1800" b="1" dirty="0"/>
          </a:p>
        </p:txBody>
      </p:sp>
      <p:sp>
        <p:nvSpPr>
          <p:cNvPr id="9" name="Obdĺžnik 3"/>
          <p:cNvSpPr>
            <a:spLocks noChangeArrowheads="1"/>
          </p:cNvSpPr>
          <p:nvPr/>
        </p:nvSpPr>
        <p:spPr bwMode="auto">
          <a:xfrm>
            <a:off x="251520" y="5517232"/>
            <a:ext cx="8496944" cy="369332"/>
          </a:xfrm>
          <a:prstGeom prst="rect">
            <a:avLst/>
          </a:prstGeom>
          <a:solidFill>
            <a:srgbClr val="FFCC99"/>
          </a:solidFill>
          <a:ln w="25400">
            <a:solidFill>
              <a:srgbClr val="FF0000"/>
            </a:solidFill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k-SK" altLang="sk-SK" b="1" dirty="0">
                <a:solidFill>
                  <a:srgbClr val="0000FF"/>
                </a:solidFill>
              </a:rPr>
              <a:t>Energia fotónu </a:t>
            </a:r>
            <a:r>
              <a:rPr lang="sk-SK" altLang="sk-SK" dirty="0" smtClean="0"/>
              <a:t>– je daná súčinom Planckovej konštanty a frekvencie vlny. </a:t>
            </a:r>
            <a:endParaRPr lang="sk-SK" alt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 descr="Výsledok vyh&amp;lcaron;adávania obrázkov pre dopyt fotoelektrický ja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6" name="Obdĺžnik 3"/>
          <p:cNvSpPr>
            <a:spLocks noChangeArrowheads="1"/>
          </p:cNvSpPr>
          <p:nvPr/>
        </p:nvSpPr>
        <p:spPr bwMode="auto">
          <a:xfrm>
            <a:off x="251520" y="260648"/>
            <a:ext cx="8496944" cy="646331"/>
          </a:xfrm>
          <a:prstGeom prst="rect">
            <a:avLst/>
          </a:prstGeom>
          <a:solidFill>
            <a:srgbClr val="FFCC99"/>
          </a:solidFill>
          <a:ln w="25400">
            <a:solidFill>
              <a:srgbClr val="FF0000"/>
            </a:solidFill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k-SK" altLang="sk-SK" b="1" dirty="0" smtClean="0">
                <a:solidFill>
                  <a:srgbClr val="0000FF"/>
                </a:solidFill>
              </a:rPr>
              <a:t>Fotoelektrický jav (</a:t>
            </a:r>
            <a:r>
              <a:rPr lang="sk-SK" altLang="sk-SK" b="1" dirty="0" err="1" smtClean="0">
                <a:solidFill>
                  <a:srgbClr val="0000FF"/>
                </a:solidFill>
              </a:rPr>
              <a:t>fotoefekt</a:t>
            </a:r>
            <a:r>
              <a:rPr lang="sk-SK" altLang="sk-SK" b="1" dirty="0" smtClean="0">
                <a:solidFill>
                  <a:srgbClr val="0000FF"/>
                </a:solidFill>
              </a:rPr>
              <a:t>) </a:t>
            </a:r>
            <a:r>
              <a:rPr lang="sk-SK" altLang="sk-SK" dirty="0" smtClean="0"/>
              <a:t>– uvoľnenie elektrónov z povrchu kovu vplyvom dopadajúceho svetla.</a:t>
            </a:r>
            <a:endParaRPr lang="sk-SK" altLang="sk-SK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7032823" cy="3527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60648"/>
            <a:ext cx="2973796" cy="1970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78941" y="2420888"/>
            <a:ext cx="8641531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600">
                <a:solidFill>
                  <a:schemeClr val="tx1"/>
                </a:solidFill>
                <a:latin typeface="Bitstream Vera Serif"/>
              </a:defRPr>
            </a:lvl1pPr>
            <a:lvl2pPr marL="742950" indent="-285750" eaLnBrk="0" hangingPunct="0">
              <a:defRPr sz="2600">
                <a:solidFill>
                  <a:schemeClr val="tx1"/>
                </a:solidFill>
                <a:latin typeface="Bitstream Vera Serif"/>
              </a:defRPr>
            </a:lvl2pPr>
            <a:lvl3pPr marL="1143000" indent="-228600" eaLnBrk="0" hangingPunct="0">
              <a:defRPr sz="2600">
                <a:solidFill>
                  <a:schemeClr val="tx1"/>
                </a:solidFill>
                <a:latin typeface="Bitstream Vera Serif"/>
              </a:defRPr>
            </a:lvl3pPr>
            <a:lvl4pPr marL="1600200" indent="-228600" eaLnBrk="0" hangingPunct="0">
              <a:defRPr sz="2600">
                <a:solidFill>
                  <a:schemeClr val="tx1"/>
                </a:solidFill>
                <a:latin typeface="Bitstream Vera Serif"/>
              </a:defRPr>
            </a:lvl4pPr>
            <a:lvl5pPr marL="2057400" indent="-228600" eaLnBrk="0" hangingPunct="0">
              <a:defRPr sz="2600">
                <a:solidFill>
                  <a:schemeClr val="tx1"/>
                </a:solidFill>
                <a:latin typeface="Bitstream Vera Serif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Bitstream Vera Serif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Bitstream Vera Serif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Bitstream Vera Serif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Bitstream Vera Serif"/>
              </a:defRPr>
            </a:lvl9pPr>
          </a:lstStyle>
          <a:p>
            <a:pPr algn="l" eaLnBrk="1" hangingPunct="1"/>
            <a:r>
              <a:rPr lang="sk-SK" altLang="sk-SK" sz="1800" b="1" dirty="0" smtClean="0">
                <a:solidFill>
                  <a:srgbClr val="0000FF"/>
                </a:solidFill>
                <a:latin typeface="+mj-lt"/>
              </a:rPr>
              <a:t>Vlastnosti </a:t>
            </a:r>
            <a:r>
              <a:rPr lang="sk-SK" altLang="sk-SK" sz="1800" b="1" dirty="0" err="1" smtClean="0">
                <a:solidFill>
                  <a:srgbClr val="0000FF"/>
                </a:solidFill>
                <a:latin typeface="+mj-lt"/>
              </a:rPr>
              <a:t>fotoefektu</a:t>
            </a:r>
            <a:r>
              <a:rPr lang="sk-SK" altLang="sk-SK" sz="1800" b="1" dirty="0" smtClean="0">
                <a:solidFill>
                  <a:srgbClr val="0000FF"/>
                </a:solidFill>
                <a:latin typeface="+mj-lt"/>
              </a:rPr>
              <a:t>:</a:t>
            </a:r>
          </a:p>
          <a:p>
            <a:pPr marL="342900" indent="-342900" eaLnBrk="1" hangingPunct="1">
              <a:buAutoNum type="arabicPeriod"/>
            </a:pPr>
            <a:r>
              <a:rPr lang="sk-SK" altLang="sk-SK" sz="1800" dirty="0" smtClean="0">
                <a:latin typeface="+mj-lt"/>
              </a:rPr>
              <a:t>energia vyletujúcich elektrónov </a:t>
            </a:r>
            <a:r>
              <a:rPr lang="sk-SK" altLang="sk-SK" sz="1800" b="1" i="1" dirty="0" smtClean="0">
                <a:latin typeface="+mj-lt"/>
              </a:rPr>
              <a:t>nezávisí na intenzite vlnenia, 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sk-SK" altLang="sk-SK" sz="1800" dirty="0" smtClean="0">
                <a:latin typeface="+mj-lt"/>
              </a:rPr>
              <a:t>elektróny sa uvoľňujú až pri dopade vlnenia s frekvenciou nad hraničnou  hodnotou </a:t>
            </a:r>
            <a:r>
              <a:rPr lang="sk-SK" altLang="sk-SK" sz="1800" i="1" dirty="0" err="1" smtClean="0">
                <a:latin typeface="+mj-lt"/>
              </a:rPr>
              <a:t>f</a:t>
            </a:r>
            <a:r>
              <a:rPr lang="sk-SK" altLang="sk-SK" sz="1800" baseline="-25000" dirty="0" err="1" smtClean="0">
                <a:latin typeface="+mj-lt"/>
              </a:rPr>
              <a:t>o</a:t>
            </a:r>
            <a:r>
              <a:rPr lang="sk-SK" altLang="sk-SK" sz="1800" dirty="0" smtClean="0">
                <a:latin typeface="+mj-lt"/>
              </a:rPr>
              <a:t>.</a:t>
            </a:r>
          </a:p>
          <a:p>
            <a:pPr marL="342900" indent="-342900" eaLnBrk="1" hangingPunct="1">
              <a:buFontTx/>
              <a:buAutoNum type="arabicPeriod"/>
            </a:pPr>
            <a:endParaRPr lang="sk-SK" altLang="sk-SK" sz="1800" b="1" dirty="0">
              <a:latin typeface="+mj-lt"/>
            </a:endParaRPr>
          </a:p>
          <a:p>
            <a:pPr eaLnBrk="1" hangingPunct="1"/>
            <a:r>
              <a:rPr lang="sk-SK" altLang="sk-SK" sz="1800" dirty="0">
                <a:solidFill>
                  <a:srgbClr val="C00000"/>
                </a:solidFill>
                <a:latin typeface="+mj-lt"/>
              </a:rPr>
              <a:t>hraničná podmienka </a:t>
            </a:r>
            <a:r>
              <a:rPr lang="sk-SK" altLang="sk-SK" sz="1800" dirty="0" err="1">
                <a:solidFill>
                  <a:srgbClr val="C00000"/>
                </a:solidFill>
                <a:latin typeface="+mj-lt"/>
              </a:rPr>
              <a:t>fotoefektu</a:t>
            </a:r>
            <a:r>
              <a:rPr lang="sk-SK" altLang="sk-SK" sz="1800" dirty="0" smtClean="0">
                <a:solidFill>
                  <a:srgbClr val="C00000"/>
                </a:solidFill>
                <a:latin typeface="+mj-lt"/>
              </a:rPr>
              <a:t>: </a:t>
            </a:r>
            <a:r>
              <a:rPr lang="sk-SK" altLang="sk-SK" sz="1800" dirty="0" smtClean="0">
                <a:latin typeface="+mj-lt"/>
              </a:rPr>
              <a:t>(</a:t>
            </a:r>
            <a:r>
              <a:rPr lang="sk-SK" altLang="sk-SK" sz="1800" dirty="0">
                <a:latin typeface="+mj-lt"/>
              </a:rPr>
              <a:t>elektrón len vystúpi z látky</a:t>
            </a:r>
            <a:r>
              <a:rPr lang="sk-SK" altLang="sk-SK" sz="1800" dirty="0" smtClean="0">
                <a:latin typeface="+mj-lt"/>
              </a:rPr>
              <a:t>)</a:t>
            </a:r>
          </a:p>
          <a:p>
            <a:pPr eaLnBrk="1" hangingPunct="1"/>
            <a:endParaRPr lang="sk-SK" altLang="sk-SK" sz="1800" dirty="0">
              <a:latin typeface="+mj-lt"/>
            </a:endParaRPr>
          </a:p>
          <a:p>
            <a:pPr eaLnBrk="1" hangingPunct="1"/>
            <a:endParaRPr lang="sk-SK" altLang="sk-SK" sz="1800" dirty="0" smtClean="0">
              <a:latin typeface="+mj-lt"/>
            </a:endParaRPr>
          </a:p>
          <a:p>
            <a:pPr eaLnBrk="1" hangingPunct="1"/>
            <a:endParaRPr lang="sk-SK" altLang="sk-SK" sz="1800" dirty="0">
              <a:latin typeface="+mj-lt"/>
            </a:endParaRPr>
          </a:p>
          <a:p>
            <a:pPr eaLnBrk="1" hangingPunct="1"/>
            <a:r>
              <a:rPr lang="sk-SK" altLang="sk-SK" sz="1800" dirty="0">
                <a:solidFill>
                  <a:srgbClr val="C00000"/>
                </a:solidFill>
                <a:latin typeface="+mj-lt"/>
              </a:rPr>
              <a:t>k </a:t>
            </a:r>
            <a:r>
              <a:rPr lang="sk-SK" altLang="sk-SK" sz="1800" dirty="0" err="1">
                <a:solidFill>
                  <a:srgbClr val="C00000"/>
                </a:solidFill>
                <a:latin typeface="+mj-lt"/>
              </a:rPr>
              <a:t>fotoefektu</a:t>
            </a:r>
            <a:r>
              <a:rPr lang="sk-SK" altLang="sk-SK" sz="1800" dirty="0">
                <a:solidFill>
                  <a:srgbClr val="C00000"/>
                </a:solidFill>
                <a:latin typeface="+mj-lt"/>
              </a:rPr>
              <a:t> dochádza až pre frekvencie:</a:t>
            </a:r>
          </a:p>
          <a:p>
            <a:pPr eaLnBrk="1" hangingPunct="1"/>
            <a:endParaRPr lang="sk-SK" altLang="sk-SK" sz="1800" dirty="0"/>
          </a:p>
          <a:p>
            <a:pPr eaLnBrk="1" hangingPunct="1"/>
            <a:endParaRPr lang="sk-SK" altLang="sk-SK" sz="1800" dirty="0">
              <a:solidFill>
                <a:srgbClr val="C00000"/>
              </a:solidFill>
            </a:endParaRPr>
          </a:p>
          <a:p>
            <a:pPr marL="342900" indent="-342900" eaLnBrk="1" hangingPunct="1">
              <a:buFontTx/>
              <a:buAutoNum type="arabicPeriod"/>
            </a:pPr>
            <a:endParaRPr lang="sk-SK" altLang="sk-SK" sz="1800" b="1" dirty="0" smtClean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5055510"/>
              </p:ext>
            </p:extLst>
          </p:nvPr>
        </p:nvGraphicFramePr>
        <p:xfrm>
          <a:off x="3851920" y="4350494"/>
          <a:ext cx="1285875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5" name="Rovnica" r:id="rId4" imgW="787320" imgH="228600" progId="Equation.3">
                  <p:embed/>
                </p:oleObj>
              </mc:Choice>
              <mc:Fallback>
                <p:oleObj name="Rovnica" r:id="rId4" imgW="787320" imgH="22860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4350494"/>
                        <a:ext cx="1285875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4160410"/>
              </p:ext>
            </p:extLst>
          </p:nvPr>
        </p:nvGraphicFramePr>
        <p:xfrm>
          <a:off x="5269632" y="4350171"/>
          <a:ext cx="660251" cy="321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6" name="Rovnica" r:id="rId6" imgW="444240" imgH="215640" progId="Equation.3">
                  <p:embed/>
                </p:oleObj>
              </mc:Choice>
              <mc:Fallback>
                <p:oleObj name="Rovnica" r:id="rId6" imgW="444240" imgH="21564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9632" y="4350171"/>
                        <a:ext cx="660251" cy="3213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4628142"/>
              </p:ext>
            </p:extLst>
          </p:nvPr>
        </p:nvGraphicFramePr>
        <p:xfrm>
          <a:off x="4644008" y="4869161"/>
          <a:ext cx="2850009" cy="4112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7" name="Rovnica" r:id="rId8" imgW="1777680" imgH="228600" progId="Equation.3">
                  <p:embed/>
                </p:oleObj>
              </mc:Choice>
              <mc:Fallback>
                <p:oleObj name="Rovnica" r:id="rId8" imgW="1777680" imgH="22860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4869161"/>
                        <a:ext cx="2850009" cy="4112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816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dvolený návrh">
  <a:themeElements>
    <a:clrScheme name="Predvolený návrh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Predvolený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dvolený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4255</TotalTime>
  <Words>234</Words>
  <Application>Microsoft Office PowerPoint</Application>
  <PresentationFormat>Prezentácia na obrazovke (4:3)</PresentationFormat>
  <Paragraphs>59</Paragraphs>
  <Slides>7</Slides>
  <Notes>3</Notes>
  <HiddenSlides>0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9" baseType="lpstr">
      <vt:lpstr>Predvolený návrh</vt:lpstr>
      <vt:lpstr>Rovnica</vt:lpstr>
      <vt:lpstr>Fyzika 2.- prednáška 12.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Zuzka</dc:creator>
  <cp:lastModifiedBy>pc</cp:lastModifiedBy>
  <cp:revision>280</cp:revision>
  <cp:lastPrinted>2016-05-05T09:19:10Z</cp:lastPrinted>
  <dcterms:created xsi:type="dcterms:W3CDTF">2010-01-15T11:45:45Z</dcterms:created>
  <dcterms:modified xsi:type="dcterms:W3CDTF">2016-05-09T12:16:15Z</dcterms:modified>
</cp:coreProperties>
</file>